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44" r:id="rId2"/>
    <p:sldMasterId id="2147483810" r:id="rId3"/>
    <p:sldMasterId id="2147483821" r:id="rId4"/>
    <p:sldMasterId id="2147483832" r:id="rId5"/>
    <p:sldMasterId id="2147483843" r:id="rId6"/>
    <p:sldMasterId id="2147483854" r:id="rId7"/>
    <p:sldMasterId id="2147483890" r:id="rId8"/>
  </p:sldMasterIdLst>
  <p:notesMasterIdLst>
    <p:notesMasterId r:id="rId56"/>
  </p:notesMasterIdLst>
  <p:handoutMasterIdLst>
    <p:handoutMasterId r:id="rId57"/>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5EBEB"/>
    <a:srgbClr val="FFD1D1"/>
    <a:srgbClr val="B93443"/>
    <a:srgbClr val="BB0063"/>
    <a:srgbClr val="CB4555"/>
    <a:srgbClr val="A6B750"/>
    <a:srgbClr val="F7BF3A"/>
    <a:srgbClr val="8CC2F2"/>
    <a:srgbClr val="326886"/>
    <a:srgbClr val="11111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7586" autoAdjust="0"/>
  </p:normalViewPr>
  <p:slideViewPr>
    <p:cSldViewPr snapToGrid="0" snapToObjects="1">
      <p:cViewPr varScale="1">
        <p:scale>
          <a:sx n="108" d="100"/>
          <a:sy n="108" d="100"/>
        </p:scale>
        <p:origin x="-1170" y="-96"/>
      </p:cViewPr>
      <p:guideLst>
        <p:guide orient="horz" pos="3942"/>
        <p:guide/>
      </p:guideLst>
    </p:cSldViewPr>
  </p:slideViewPr>
  <p:outlineViewPr>
    <p:cViewPr>
      <p:scale>
        <a:sx n="33" d="100"/>
        <a:sy n="33" d="100"/>
      </p:scale>
      <p:origin x="0" y="137928"/>
    </p:cViewPr>
  </p:outlineViewPr>
  <p:notesTextViewPr>
    <p:cViewPr>
      <p:scale>
        <a:sx n="100" d="100"/>
        <a:sy n="100" d="100"/>
      </p:scale>
      <p:origin x="0" y="0"/>
    </p:cViewPr>
  </p:notesTextViewPr>
  <p:sorterViewPr>
    <p:cViewPr>
      <p:scale>
        <a:sx n="66" d="100"/>
        <a:sy n="66" d="100"/>
      </p:scale>
      <p:origin x="0" y="1117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2015-04-15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 xmlns:p14="http://schemas.microsoft.com/office/powerpoint/2010/main"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2015-04-15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 xmlns:p14="http://schemas.microsoft.com/office/powerpoint/2010/main"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datum 3"/>
          <p:cNvSpPr>
            <a:spLocks noGrp="1"/>
          </p:cNvSpPr>
          <p:nvPr>
            <p:ph type="dt" idx="10"/>
          </p:nvPr>
        </p:nvSpPr>
        <p:spPr/>
        <p:txBody>
          <a:bodyPr/>
          <a:lstStyle/>
          <a:p>
            <a:fld id="{00EA4E84-160D-43E6-BF2B-774EDDF33FE4}" type="datetime1">
              <a:rPr lang="sv-SE" smtClean="0">
                <a:solidFill>
                  <a:prstClr val="black"/>
                </a:solidFill>
              </a:rPr>
              <a:pPr/>
              <a:t>2015-04-15</a:t>
            </a:fld>
            <a:endParaRPr lang="sv-SE">
              <a:solidFill>
                <a:prstClr val="black"/>
              </a:solidFill>
            </a:endParaRPr>
          </a:p>
        </p:txBody>
      </p:sp>
      <p:sp>
        <p:nvSpPr>
          <p:cNvPr id="5" name="Platshållare för bildnummer 4"/>
          <p:cNvSpPr>
            <a:spLocks noGrp="1"/>
          </p:cNvSpPr>
          <p:nvPr>
            <p:ph type="sldNum" sz="quarter" idx="11"/>
          </p:nvPr>
        </p:nvSpPr>
        <p:spPr/>
        <p:txBody>
          <a:bodyPr/>
          <a:lstStyle/>
          <a:p>
            <a:fld id="{D038ACE7-439C-426E-B2C6-C30E74F53A73}" type="slidenum">
              <a:rPr lang="sv-SE" smtClean="0">
                <a:solidFill>
                  <a:prstClr val="black"/>
                </a:solidFill>
              </a:rPr>
              <a:pPr/>
              <a:t>2</a:t>
            </a:fld>
            <a:endParaRPr lang="sv-SE">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5712BCAE-619B-4E78-8BF6-DF5F50EE7DC5}" type="datetime1">
              <a:rPr lang="sv-SE" smtClean="0">
                <a:solidFill>
                  <a:prstClr val="black"/>
                </a:solidFill>
              </a:rPr>
              <a:pPr/>
              <a:t>2015-04-15</a:t>
            </a:fld>
            <a:endParaRPr lang="sv-SE" smtClean="0">
              <a:solidFill>
                <a:prstClr val="black"/>
              </a:solidFill>
            </a:endParaRPr>
          </a:p>
        </p:txBody>
      </p:sp>
      <p:sp>
        <p:nvSpPr>
          <p:cNvPr id="49155" name="Rectangle 2"/>
          <p:cNvSpPr>
            <a:spLocks noGrp="1" noRot="1" noChangeAspect="1" noChangeArrowheads="1" noTextEdit="1"/>
          </p:cNvSpPr>
          <p:nvPr>
            <p:ph type="sldImg"/>
          </p:nvPr>
        </p:nvSpPr>
        <p:spPr>
          <a:xfrm>
            <a:off x="1069975" y="685800"/>
            <a:ext cx="1995488" cy="1497013"/>
          </a:xfrm>
          <a:ln/>
        </p:spPr>
      </p:sp>
      <p:sp>
        <p:nvSpPr>
          <p:cNvPr id="49156"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p:spPr>
        <p:txBody>
          <a:bodyPr/>
          <a:lstStyle/>
          <a:p>
            <a:fld id="{F2D1707D-0EED-4081-8E65-C7F6C8F669DF}" type="datetime1">
              <a:rPr lang="sv-SE" smtClean="0">
                <a:solidFill>
                  <a:prstClr val="black"/>
                </a:solidFill>
              </a:rPr>
              <a:pPr/>
              <a:t>2015-04-15</a:t>
            </a:fld>
            <a:endParaRPr lang="sv-SE" smtClean="0">
              <a:solidFill>
                <a:prstClr val="black"/>
              </a:solidFill>
            </a:endParaRPr>
          </a:p>
        </p:txBody>
      </p:sp>
      <p:sp>
        <p:nvSpPr>
          <p:cNvPr id="50179" name="Rectangle 2"/>
          <p:cNvSpPr>
            <a:spLocks noGrp="1" noRot="1" noChangeAspect="1" noChangeArrowheads="1" noTextEdit="1"/>
          </p:cNvSpPr>
          <p:nvPr>
            <p:ph type="sldImg"/>
          </p:nvPr>
        </p:nvSpPr>
        <p:spPr>
          <a:xfrm>
            <a:off x="1069975" y="685800"/>
            <a:ext cx="1995488" cy="1497013"/>
          </a:xfrm>
          <a:ln/>
        </p:spPr>
      </p:sp>
      <p:sp>
        <p:nvSpPr>
          <p:cNvPr id="50180" name="Rectangle 3"/>
          <p:cNvSpPr>
            <a:spLocks noGrp="1" noChangeArrowheads="1"/>
          </p:cNvSpPr>
          <p:nvPr>
            <p:ph type="body" idx="1"/>
          </p:nvPr>
        </p:nvSpPr>
        <p:spPr>
          <a:xfrm>
            <a:off x="915816" y="2395310"/>
            <a:ext cx="5026369" cy="6062853"/>
          </a:xfrm>
          <a:noFill/>
          <a:ln/>
        </p:spPr>
        <p:txBody>
          <a:bodyPr/>
          <a:lstStyle/>
          <a:p>
            <a:pPr eaLnBrk="1" hangingPunct="1"/>
            <a:r>
              <a:rPr lang="en-US" sz="1600" dirty="0" smtClean="0"/>
              <a:t>Del </a:t>
            </a:r>
            <a:r>
              <a:rPr lang="en-US" sz="1600" dirty="0" err="1" smtClean="0"/>
              <a:t>av</a:t>
            </a:r>
            <a:r>
              <a:rPr lang="en-US" sz="1600" dirty="0" smtClean="0"/>
              <a:t> </a:t>
            </a:r>
            <a:r>
              <a:rPr lang="en-US" sz="1600" dirty="0" err="1" smtClean="0"/>
              <a:t>stadens</a:t>
            </a:r>
            <a:r>
              <a:rPr lang="en-US" sz="1600" dirty="0" smtClean="0"/>
              <a:t> </a:t>
            </a:r>
            <a:r>
              <a:rPr lang="en-US" sz="1600" dirty="0" err="1" smtClean="0"/>
              <a:t>organisation</a:t>
            </a:r>
            <a:r>
              <a:rPr lang="en-US" sz="1600" dirty="0" smtClean="0"/>
              <a:t>.  </a:t>
            </a:r>
            <a:r>
              <a:rPr lang="en-US" sz="1600" dirty="0" err="1" smtClean="0"/>
              <a:t>Ska</a:t>
            </a:r>
            <a:r>
              <a:rPr lang="en-US" sz="1600" dirty="0" smtClean="0"/>
              <a:t> </a:t>
            </a:r>
            <a:r>
              <a:rPr lang="en-US" sz="1600" dirty="0" err="1" smtClean="0"/>
              <a:t>göra</a:t>
            </a:r>
            <a:r>
              <a:rPr lang="en-US" sz="1600" dirty="0" smtClean="0"/>
              <a:t> en del </a:t>
            </a:r>
            <a:r>
              <a:rPr lang="en-US" sz="1600" dirty="0" err="1" smtClean="0"/>
              <a:t>av</a:t>
            </a:r>
            <a:r>
              <a:rPr lang="en-US" sz="1600" dirty="0" smtClean="0"/>
              <a:t> </a:t>
            </a:r>
            <a:r>
              <a:rPr lang="en-US" sz="1600" dirty="0" err="1" smtClean="0"/>
              <a:t>stadens</a:t>
            </a:r>
            <a:r>
              <a:rPr lang="en-US" sz="1600" dirty="0" smtClean="0"/>
              <a:t> </a:t>
            </a:r>
            <a:r>
              <a:rPr lang="en-US" sz="1600" dirty="0" err="1" smtClean="0"/>
              <a:t>jobb</a:t>
            </a:r>
            <a:r>
              <a:rPr lang="en-US" sz="1600"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14F38873-3F16-425E-B088-E11E27303DEA}" type="datetime1">
              <a:rPr lang="sv-SE" smtClean="0">
                <a:solidFill>
                  <a:prstClr val="black"/>
                </a:solidFill>
              </a:rPr>
              <a:pPr/>
              <a:t>2015-04-15</a:t>
            </a:fld>
            <a:endParaRPr lang="sv-SE" smtClean="0">
              <a:solidFill>
                <a:prstClr val="black"/>
              </a:solidFill>
            </a:endParaRPr>
          </a:p>
        </p:txBody>
      </p:sp>
      <p:sp>
        <p:nvSpPr>
          <p:cNvPr id="51203" name="Rectangle 2"/>
          <p:cNvSpPr>
            <a:spLocks noGrp="1" noRot="1" noChangeAspect="1" noChangeArrowheads="1" noTextEdit="1"/>
          </p:cNvSpPr>
          <p:nvPr>
            <p:ph type="sldImg"/>
          </p:nvPr>
        </p:nvSpPr>
        <p:spPr>
          <a:xfrm>
            <a:off x="1001713" y="0"/>
            <a:ext cx="1955800" cy="1466850"/>
          </a:xfrm>
          <a:ln/>
        </p:spPr>
      </p:sp>
      <p:sp>
        <p:nvSpPr>
          <p:cNvPr id="51204" name="Rectangle 3"/>
          <p:cNvSpPr>
            <a:spLocks noGrp="1" noChangeArrowheads="1"/>
          </p:cNvSpPr>
          <p:nvPr>
            <p:ph type="body" idx="1"/>
          </p:nvPr>
        </p:nvSpPr>
        <p:spPr>
          <a:xfrm>
            <a:off x="293844" y="1653906"/>
            <a:ext cx="6564156" cy="6804258"/>
          </a:xfrm>
          <a:noFill/>
          <a:ln/>
        </p:spPr>
        <p:txBody>
          <a:bodyPr/>
          <a:lstStyle/>
          <a:p>
            <a:pPr eaLnBrk="1" hangingPunct="1"/>
            <a:r>
              <a:rPr lang="sv-SE" sz="1600" smtClean="0"/>
              <a:t>Kommunallagens regler för bolag kan sägas gälla både </a:t>
            </a:r>
            <a:r>
              <a:rPr lang="sv-SE" sz="1600" u="sng" smtClean="0"/>
              <a:t>vad</a:t>
            </a:r>
            <a:r>
              <a:rPr lang="sv-SE" sz="1600" smtClean="0"/>
              <a:t> man får syssla med och </a:t>
            </a:r>
            <a:r>
              <a:rPr lang="sv-SE" sz="1600" u="sng" smtClean="0"/>
              <a:t>hur</a:t>
            </a:r>
            <a:r>
              <a:rPr lang="sv-SE" sz="1600" smtClean="0"/>
              <a:t>.</a:t>
            </a:r>
          </a:p>
          <a:p>
            <a:pPr eaLnBrk="1" hangingPunct="1"/>
            <a:endParaRPr lang="sv-SE" sz="1600" smtClean="0"/>
          </a:p>
          <a:p>
            <a:pPr eaLnBrk="1" hangingPunct="1"/>
            <a:r>
              <a:rPr lang="sv-SE" sz="1600" smtClean="0"/>
              <a:t>Utgångspunkten kan sägas vara att det är upp till varje kommun att själva välja sin organisationsform för en viss verksamhet.</a:t>
            </a:r>
          </a:p>
          <a:p>
            <a:pPr eaLnBrk="1" hangingPunct="1"/>
            <a:r>
              <a:rPr lang="sv-SE" sz="1600" smtClean="0"/>
              <a:t>Som grundprincip gäller att det skall vara en kommunal angelägenhet, alltså något som kommunen skall eller får bedriva. Rätten att bilda aktiebolag ger inte något utökat spelutrymme. Huvudprincipen är alltså att kommunala bolag inte får bedriva verksamhet som inte staden själv får bedriva.</a:t>
            </a:r>
          </a:p>
          <a:p>
            <a:pPr eaLnBrk="1" hangingPunct="1"/>
            <a:endParaRPr lang="sv-SE" sz="1600" smtClean="0"/>
          </a:p>
          <a:p>
            <a:pPr eaLnBrk="1" hangingPunct="1"/>
            <a:r>
              <a:rPr lang="sv-SE" sz="1600" smtClean="0"/>
              <a:t>Detta innebär att styrelsen i bolagen bör känna till vad som ligger innanför respektive utanför den kommunala kompetensen, vad kommunen får syssla med</a:t>
            </a:r>
          </a:p>
          <a:p>
            <a:pPr eaLnBrk="1" hangingPunct="1"/>
            <a:r>
              <a:rPr lang="sv-SE" sz="1600" smtClean="0"/>
              <a:t>. </a:t>
            </a:r>
          </a:p>
          <a:p>
            <a:pPr eaLnBrk="1" hangingPunct="1"/>
            <a:r>
              <a:rPr lang="sv-SE" sz="1600" smtClean="0"/>
              <a:t>Genom bolagshandlingarna skall fullmäktige dra upp denna avgränsning men det kan ju finnas mindre verksamhetsgrenar i bolagen som behöver analyseras om de är kompetensenliga.</a:t>
            </a:r>
          </a:p>
          <a:p>
            <a:pPr eaLnBrk="1" hangingPunct="1"/>
            <a:endParaRPr lang="sv-SE" sz="1600" smtClean="0"/>
          </a:p>
          <a:p>
            <a:pPr eaLnBrk="1" hangingPunct="1"/>
            <a:r>
              <a:rPr lang="sv-SE" sz="1600" smtClean="0"/>
              <a:t>Undantaget för det som föreskrivits i särskild ordning, som man inte får driva i bolagsforrm, innebär mycket av stadens kärnverksamhet – den som skall bedrivas i nämndform, t.ex. socialtjänst, detaljplanearbete, grundskoleverksamhet m.m.</a:t>
            </a:r>
          </a:p>
          <a:p>
            <a:pPr eaLnBrk="1" hangingPunct="1"/>
            <a:endParaRPr lang="sv-SE" sz="1600" smtClean="0"/>
          </a:p>
          <a:p>
            <a:pPr eaLnBrk="1" hangingPunct="1"/>
            <a:r>
              <a:rPr lang="sv-SE" sz="1600" smtClean="0"/>
              <a:t>Lagstöd för att i bolag driva verksamhet innefattande myndighetsutövning finns t.ex. när det gäller parkeringsövervakning. Myndighetsutövning är nar man fattar beslut om enskildas rättigheter och skyldigheter.</a:t>
            </a:r>
          </a:p>
          <a:p>
            <a:pPr eaLnBrk="1" hangingPunct="1"/>
            <a:endParaRPr lang="sv-SE" sz="1600"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fld id="{091BADA5-AEA6-4C0A-8622-882F87E62169}" type="datetime1">
              <a:rPr lang="sv-SE" smtClean="0">
                <a:solidFill>
                  <a:prstClr val="black"/>
                </a:solidFill>
              </a:rPr>
              <a:pPr/>
              <a:t>2015-04-15</a:t>
            </a:fld>
            <a:endParaRPr lang="sv-SE" smtClean="0">
              <a:solidFill>
                <a:prstClr val="black"/>
              </a:solidFill>
            </a:endParaRPr>
          </a:p>
        </p:txBody>
      </p:sp>
      <p:sp>
        <p:nvSpPr>
          <p:cNvPr id="53251" name="Rectangle 2"/>
          <p:cNvSpPr>
            <a:spLocks noGrp="1" noRot="1" noChangeAspect="1" noChangeArrowheads="1" noTextEdit="1"/>
          </p:cNvSpPr>
          <p:nvPr>
            <p:ph type="sldImg"/>
          </p:nvPr>
        </p:nvSpPr>
        <p:spPr>
          <a:xfrm>
            <a:off x="906463" y="685800"/>
            <a:ext cx="1843087" cy="1381125"/>
          </a:xfrm>
          <a:ln/>
        </p:spPr>
      </p:sp>
      <p:sp>
        <p:nvSpPr>
          <p:cNvPr id="53252" name="Rectangle 3"/>
          <p:cNvSpPr>
            <a:spLocks noGrp="1" noChangeArrowheads="1"/>
          </p:cNvSpPr>
          <p:nvPr>
            <p:ph type="body" idx="1"/>
          </p:nvPr>
        </p:nvSpPr>
        <p:spPr>
          <a:xfrm>
            <a:off x="915816" y="2294409"/>
            <a:ext cx="5026369" cy="6163754"/>
          </a:xfrm>
          <a:noFill/>
          <a:ln/>
        </p:spPr>
        <p:txBody>
          <a:bodyPr/>
          <a:lstStyle/>
          <a:p>
            <a:pPr eaLnBrk="1" hangingPunct="1"/>
            <a:r>
              <a:rPr lang="sv-SE" sz="1600" smtClean="0"/>
              <a:t>Fullmäktige är inte bara ägare utan också högsta beslutande organ för hela den kommunala verksamheten.</a:t>
            </a:r>
          </a:p>
          <a:p>
            <a:pPr eaLnBrk="1" hangingPunct="1"/>
            <a:endParaRPr lang="sv-SE" sz="1600" smtClean="0"/>
          </a:p>
          <a:p>
            <a:pPr eaLnBrk="1" hangingPunct="1"/>
            <a:r>
              <a:rPr lang="sv-SE" sz="1600" smtClean="0"/>
              <a:t>I 3 kap 9 § regleras det som fullmäktige inte kan avhända sig utan måste besluta om. Det är generella regler som skall tillämpas för både nämnd och bolag.</a:t>
            </a:r>
          </a:p>
          <a:p>
            <a:pPr eaLnBrk="1" hangingPunct="1"/>
            <a:endParaRPr lang="sv-SE" sz="1600" smtClean="0"/>
          </a:p>
          <a:p>
            <a:pPr eaLnBrk="1" hangingPunct="1"/>
            <a:r>
              <a:rPr lang="sv-SE" sz="1600" smtClean="0"/>
              <a:t>För bolagens del handlar det om det vi gått igenom om ändamålet med verksamheten, de kommunalrättsliga principerna och övrigt om verksamheten som fullmäktige beslutar om i ägardirektiv, främst när det gäller frågan när fullmäktiges ställningstagande skall inhämtas.</a:t>
            </a:r>
          </a:p>
          <a:p>
            <a:pPr eaLnBrk="1" hangingPunct="1"/>
            <a:endParaRPr lang="sv-SE" sz="1600" smtClean="0"/>
          </a:p>
          <a:p>
            <a:pPr eaLnBrk="1" hangingPunct="1"/>
            <a:r>
              <a:rPr lang="sv-SE" sz="1600" smtClean="0"/>
              <a:t>Därutöver bör varje styrelse själv vid sitt beslutsfattande fundera över om det kan vara en fråga för fullmäktige. Det är ju inte så lätt att exemplifiera alla de situationer som kan uppstå. Det handlar ju inte bara om ekonomiska eller juridiska frågor utan kan även gäller fullmäktige som högsta politiska organ. </a:t>
            </a:r>
            <a:endParaRPr lang="en-US" sz="16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p:spPr>
        <p:txBody>
          <a:bodyPr/>
          <a:lstStyle/>
          <a:p>
            <a:fld id="{64858561-4A94-489B-93BC-2ADBCEE4FBC4}" type="datetime1">
              <a:rPr lang="sv-SE" smtClean="0">
                <a:solidFill>
                  <a:prstClr val="black"/>
                </a:solidFill>
              </a:rPr>
              <a:pPr/>
              <a:t>2015-04-15</a:t>
            </a:fld>
            <a:endParaRPr lang="sv-SE" smtClean="0">
              <a:solidFill>
                <a:prstClr val="black"/>
              </a:solidFill>
            </a:endParaRPr>
          </a:p>
        </p:txBody>
      </p:sp>
      <p:sp>
        <p:nvSpPr>
          <p:cNvPr id="54275" name="Rectangle 2"/>
          <p:cNvSpPr>
            <a:spLocks noGrp="1" noRot="1" noChangeAspect="1" noChangeArrowheads="1" noTextEdit="1"/>
          </p:cNvSpPr>
          <p:nvPr>
            <p:ph type="sldImg"/>
          </p:nvPr>
        </p:nvSpPr>
        <p:spPr>
          <a:xfrm>
            <a:off x="631825" y="685800"/>
            <a:ext cx="2268538" cy="1701800"/>
          </a:xfrm>
          <a:ln/>
        </p:spPr>
      </p:sp>
      <p:sp>
        <p:nvSpPr>
          <p:cNvPr id="54276" name="Rectangle 3"/>
          <p:cNvSpPr>
            <a:spLocks noGrp="1" noChangeArrowheads="1"/>
          </p:cNvSpPr>
          <p:nvPr>
            <p:ph type="body" idx="1"/>
          </p:nvPr>
        </p:nvSpPr>
        <p:spPr>
          <a:xfrm>
            <a:off x="422811" y="2572253"/>
            <a:ext cx="6095637" cy="5859588"/>
          </a:xfrm>
          <a:noFill/>
          <a:ln/>
        </p:spPr>
        <p:txBody>
          <a:bodyPr/>
          <a:lstStyle/>
          <a:p>
            <a:pPr eaLnBrk="1" hangingPunct="1"/>
            <a:r>
              <a:rPr lang="en-US" sz="1600" smtClean="0"/>
              <a:t>Av 6 kap 1 § KomL framgår att kommunstyrelsen har ett ansvar att fortlöpande följa stadens verksamhet. Detta innebär att kommunstyrelsen även ska ha en överblick och kontroll över bolagens verksamhet, den s.k. uppsiktsplikten. </a:t>
            </a:r>
          </a:p>
          <a:p>
            <a:pPr eaLnBrk="1" hangingPunct="1"/>
            <a:endParaRPr lang="en-US" sz="1600" smtClean="0"/>
          </a:p>
          <a:p>
            <a:pPr eaLnBrk="1" hangingPunct="1"/>
            <a:r>
              <a:rPr lang="en-US" sz="1600" smtClean="0"/>
              <a:t>Den formella ägarstyrningen har delegerats av kommunfullmäktige till kommunstyrelsen, som i sin tur har delegerat den aktiva ägarstyrningen till arbetsutskottet. </a:t>
            </a:r>
          </a:p>
          <a:p>
            <a:pPr eaLnBrk="1" hangingPunct="1"/>
            <a:endParaRPr lang="en-US" sz="1600" smtClean="0"/>
          </a:p>
          <a:p>
            <a:pPr eaLnBrk="1" hangingPunct="1"/>
            <a:r>
              <a:rPr lang="en-US" sz="1600" smtClean="0"/>
              <a:t>Arbetsutskottet utövar stadens aktiva ägarstyrning. Vid frågor av principiell beskaffenhet eller annars av större vikt, där kommunfullmäktige ska ta ställning enligt 3 kap. 17 § KomL, är det i första hand bolagets styrelse som ska se till att så sker. Arbetsutskottet ska följa huruvida bolagen gör sådan framställan.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8CEFB655-D3EB-4A6E-BABE-FB85DC4EA5CC}" type="datetime1">
              <a:rPr lang="sv-SE" smtClean="0">
                <a:solidFill>
                  <a:prstClr val="black"/>
                </a:solidFill>
              </a:rPr>
              <a:pPr/>
              <a:t>2015-04-15</a:t>
            </a:fld>
            <a:endParaRPr lang="sv-SE" smtClean="0">
              <a:solidFill>
                <a:prstClr val="black"/>
              </a:solidFill>
            </a:endParaRPr>
          </a:p>
        </p:txBody>
      </p:sp>
      <p:sp>
        <p:nvSpPr>
          <p:cNvPr id="57347" name="Rectangle 2"/>
          <p:cNvSpPr>
            <a:spLocks noGrp="1" noRot="1" noChangeAspect="1" noChangeArrowheads="1" noTextEdit="1"/>
          </p:cNvSpPr>
          <p:nvPr>
            <p:ph type="sldImg"/>
          </p:nvPr>
        </p:nvSpPr>
        <p:spPr>
          <a:xfrm>
            <a:off x="1069975" y="685800"/>
            <a:ext cx="1995488" cy="1497013"/>
          </a:xfrm>
          <a:ln/>
        </p:spPr>
      </p:sp>
      <p:sp>
        <p:nvSpPr>
          <p:cNvPr id="57348"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p:spPr>
        <p:txBody>
          <a:bodyPr/>
          <a:lstStyle/>
          <a:p>
            <a:fld id="{09F19F50-D9C3-4554-AEDF-3547B62C3FC2}" type="datetime1">
              <a:rPr lang="sv-SE" smtClean="0">
                <a:solidFill>
                  <a:prstClr val="black"/>
                </a:solidFill>
              </a:rPr>
              <a:pPr/>
              <a:t>2015-04-15</a:t>
            </a:fld>
            <a:endParaRPr lang="sv-SE" smtClean="0">
              <a:solidFill>
                <a:prstClr val="black"/>
              </a:solidFill>
            </a:endParaRPr>
          </a:p>
        </p:txBody>
      </p:sp>
      <p:sp>
        <p:nvSpPr>
          <p:cNvPr id="58371" name="Rectangle 2"/>
          <p:cNvSpPr>
            <a:spLocks noGrp="1" noRot="1" noChangeAspect="1" noChangeArrowheads="1" noTextEdit="1"/>
          </p:cNvSpPr>
          <p:nvPr>
            <p:ph type="sldImg"/>
          </p:nvPr>
        </p:nvSpPr>
        <p:spPr>
          <a:xfrm>
            <a:off x="1044575" y="685800"/>
            <a:ext cx="1917700" cy="1438275"/>
          </a:xfrm>
          <a:ln/>
        </p:spPr>
      </p:sp>
      <p:sp>
        <p:nvSpPr>
          <p:cNvPr id="58372" name="Rectangle 3"/>
          <p:cNvSpPr>
            <a:spLocks noGrp="1" noChangeArrowheads="1"/>
          </p:cNvSpPr>
          <p:nvPr>
            <p:ph type="body" idx="1"/>
          </p:nvPr>
        </p:nvSpPr>
        <p:spPr>
          <a:xfrm>
            <a:off x="915816" y="2496212"/>
            <a:ext cx="5026369" cy="5961952"/>
          </a:xfrm>
          <a:noFill/>
          <a:ln/>
        </p:spPr>
        <p:txBody>
          <a:bodyPr/>
          <a:lstStyle/>
          <a:p>
            <a:pPr eaLnBrk="1" hangingPunct="1">
              <a:lnSpc>
                <a:spcPct val="90000"/>
              </a:lnSpc>
            </a:pPr>
            <a:endParaRPr lang="en-US" sz="16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020FAD29-B4AF-40DC-B06E-621F9BB88893}" type="datetime1">
              <a:rPr lang="sv-SE" smtClean="0">
                <a:solidFill>
                  <a:prstClr val="black"/>
                </a:solidFill>
              </a:rPr>
              <a:pPr/>
              <a:t>2015-04-15</a:t>
            </a:fld>
            <a:endParaRPr lang="sv-SE" smtClean="0">
              <a:solidFill>
                <a:prstClr val="black"/>
              </a:solidFill>
            </a:endParaRPr>
          </a:p>
        </p:txBody>
      </p:sp>
      <p:sp>
        <p:nvSpPr>
          <p:cNvPr id="59395" name="Rectangle 2"/>
          <p:cNvSpPr>
            <a:spLocks noGrp="1" noRot="1" noChangeAspect="1" noChangeArrowheads="1" noTextEdit="1"/>
          </p:cNvSpPr>
          <p:nvPr>
            <p:ph type="sldImg"/>
          </p:nvPr>
        </p:nvSpPr>
        <p:spPr>
          <a:xfrm>
            <a:off x="1069975" y="685800"/>
            <a:ext cx="1995488" cy="1497013"/>
          </a:xfrm>
          <a:ln/>
        </p:spPr>
      </p:sp>
      <p:sp>
        <p:nvSpPr>
          <p:cNvPr id="59396"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datum 3"/>
          <p:cNvSpPr>
            <a:spLocks noGrp="1"/>
          </p:cNvSpPr>
          <p:nvPr>
            <p:ph type="dt" idx="10"/>
          </p:nvPr>
        </p:nvSpPr>
        <p:spPr/>
        <p:txBody>
          <a:bodyPr/>
          <a:lstStyle/>
          <a:p>
            <a:fld id="{00EA4E84-160D-43E6-BF2B-774EDDF33FE4}" type="datetime1">
              <a:rPr lang="sv-SE" smtClean="0">
                <a:solidFill>
                  <a:prstClr val="black"/>
                </a:solidFill>
              </a:rPr>
              <a:pPr/>
              <a:t>2015-04-15</a:t>
            </a:fld>
            <a:endParaRPr lang="sv-SE">
              <a:solidFill>
                <a:prstClr val="black"/>
              </a:solidFill>
            </a:endParaRPr>
          </a:p>
        </p:txBody>
      </p:sp>
      <p:sp>
        <p:nvSpPr>
          <p:cNvPr id="5" name="Platshållare för bildnummer 4"/>
          <p:cNvSpPr>
            <a:spLocks noGrp="1"/>
          </p:cNvSpPr>
          <p:nvPr>
            <p:ph type="sldNum" sz="quarter" idx="11"/>
          </p:nvPr>
        </p:nvSpPr>
        <p:spPr/>
        <p:txBody>
          <a:bodyPr/>
          <a:lstStyle/>
          <a:p>
            <a:fld id="{D038ACE7-439C-426E-B2C6-C30E74F53A73}" type="slidenum">
              <a:rPr lang="sv-SE" smtClean="0">
                <a:solidFill>
                  <a:prstClr val="black"/>
                </a:solidFill>
              </a:rPr>
              <a:pPr/>
              <a:t>26</a:t>
            </a:fld>
            <a:endParaRPr lang="sv-SE">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p:spPr>
        <p:txBody>
          <a:bodyPr/>
          <a:lstStyle/>
          <a:p>
            <a:fld id="{6B78A9F8-B37F-40AC-A732-49CCB803B322}" type="datetime1">
              <a:rPr lang="sv-SE" smtClean="0">
                <a:solidFill>
                  <a:prstClr val="black"/>
                </a:solidFill>
              </a:rPr>
              <a:pPr/>
              <a:t>2015-04-15</a:t>
            </a:fld>
            <a:endParaRPr lang="sv-SE" smtClean="0">
              <a:solidFill>
                <a:prstClr val="black"/>
              </a:solidFill>
            </a:endParaRPr>
          </a:p>
        </p:txBody>
      </p:sp>
      <p:sp>
        <p:nvSpPr>
          <p:cNvPr id="66563" name="Rectangle 2"/>
          <p:cNvSpPr>
            <a:spLocks noGrp="1" noRot="1" noChangeAspect="1" noChangeArrowheads="1" noTextEdit="1"/>
          </p:cNvSpPr>
          <p:nvPr>
            <p:ph type="sldImg"/>
          </p:nvPr>
        </p:nvSpPr>
        <p:spPr>
          <a:xfrm>
            <a:off x="1143000" y="685800"/>
            <a:ext cx="4572000" cy="3429000"/>
          </a:xfrm>
          <a:ln/>
        </p:spPr>
      </p:sp>
      <p:sp>
        <p:nvSpPr>
          <p:cNvPr id="66564" name="Rectangle 3"/>
          <p:cNvSpPr>
            <a:spLocks noGrp="1" noChangeArrowheads="1"/>
          </p:cNvSpPr>
          <p:nvPr>
            <p:ph type="body" idx="1"/>
          </p:nvPr>
        </p:nvSpPr>
        <p:spPr>
          <a:xfrm>
            <a:off x="685637" y="4343145"/>
            <a:ext cx="5486727" cy="4115019"/>
          </a:xfrm>
          <a:noFill/>
          <a:ln/>
        </p:spPr>
        <p:txBody>
          <a:bodyPr/>
          <a:lstStyle/>
          <a:p>
            <a:pPr eaLnBrk="1" hangingPunct="1"/>
            <a:endParaRPr lang="sv-SE" dirty="0" smtClean="0"/>
          </a:p>
          <a:p>
            <a:pPr eaLnBrk="1" hangingPunct="1"/>
            <a:r>
              <a:rPr lang="sv-SE" dirty="0" smtClean="0"/>
              <a:t>Om en uppgift omfattas av sekretess innebär det att det är förbjudet att röja uppgifter både muntligt eller att ge ut en handling som innehåller den sekretessbelagda uppgiften, el på annat sätt.</a:t>
            </a:r>
          </a:p>
          <a:p>
            <a:pPr eaLnBrk="1" hangingPunct="1"/>
            <a:r>
              <a:rPr lang="sv-SE" dirty="0" smtClean="0"/>
              <a:t>Ej heller i övrigt utnyttja uppgift utan för den verksamhet där sekretess för </a:t>
            </a:r>
            <a:r>
              <a:rPr lang="sv-SE" dirty="0" err="1" smtClean="0"/>
              <a:t>uppgiftern</a:t>
            </a:r>
            <a:r>
              <a:rPr lang="sv-SE" dirty="0" smtClean="0"/>
              <a:t> gäller. Förbudet är straffsanktionerat i BrB.</a:t>
            </a:r>
          </a:p>
          <a:p>
            <a:pPr eaLnBrk="1" hangingPunct="1"/>
            <a:endParaRPr lang="sv-SE" dirty="0" smtClean="0"/>
          </a:p>
          <a:p>
            <a:pPr eaLnBrk="1" hangingPunct="1"/>
            <a:r>
              <a:rPr lang="sv-SE" dirty="0" smtClean="0"/>
              <a:t>Sekretesslagen avser att gemensamt reglera handlingssekretess och tystnadsplikt i den offentliga verksamheten. Vissa regler avser dock enbart handlingssekretess och andra enbart </a:t>
            </a:r>
            <a:r>
              <a:rPr lang="sv-SE" dirty="0" err="1" smtClean="0"/>
              <a:t>tystandsplikt</a:t>
            </a:r>
            <a:r>
              <a:rPr lang="sv-SE" dirty="0" smtClean="0"/>
              <a:t>. T ex maxtiderna för sekretess gäller enbart uppgifter i allmänna handlingar. </a:t>
            </a:r>
          </a:p>
          <a:p>
            <a:pPr eaLnBrk="1" hangingPunct="1"/>
            <a:endParaRPr lang="sv-SE" dirty="0" smtClean="0"/>
          </a:p>
          <a:p>
            <a:pPr eaLnBrk="1" hangingPunct="1"/>
            <a:r>
              <a:rPr lang="sv-SE" dirty="0" smtClean="0"/>
              <a:t>Sekretessens innebörd är att uppgiften inte får röjas vare sig muntligen eller genom utlämnande av allmän handling eller på annat sätt. </a:t>
            </a:r>
          </a:p>
          <a:p>
            <a:pPr eaLnBrk="1" hangingPunct="1"/>
            <a:r>
              <a:rPr lang="sv-SE" dirty="0" smtClean="0"/>
              <a:t>Sekretesslagen reglerar alltså såväl handlingssekretess som tystnadsplikt i allmän verksamhet.</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68FCAF59-11B0-4E82-891B-F3EA718C0C61}" type="datetime1">
              <a:rPr lang="sv-SE" smtClean="0">
                <a:solidFill>
                  <a:prstClr val="black"/>
                </a:solidFill>
              </a:rPr>
              <a:pPr/>
              <a:t>2015-04-15</a:t>
            </a:fld>
            <a:endParaRPr lang="sv-SE" smtClean="0">
              <a:solidFill>
                <a:prstClr val="black"/>
              </a:solidFill>
            </a:endParaRPr>
          </a:p>
        </p:txBody>
      </p:sp>
      <p:sp>
        <p:nvSpPr>
          <p:cNvPr id="61443" name="Rectangle 2"/>
          <p:cNvSpPr>
            <a:spLocks noGrp="1" noRot="1" noChangeAspect="1" noChangeArrowheads="1" noTextEdit="1"/>
          </p:cNvSpPr>
          <p:nvPr>
            <p:ph type="sldImg"/>
          </p:nvPr>
        </p:nvSpPr>
        <p:spPr>
          <a:xfrm>
            <a:off x="1069975" y="685800"/>
            <a:ext cx="1995488" cy="1497013"/>
          </a:xfrm>
          <a:ln/>
        </p:spPr>
      </p:sp>
      <p:sp>
        <p:nvSpPr>
          <p:cNvPr id="61444"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p:spPr>
        <p:txBody>
          <a:bodyPr/>
          <a:lstStyle/>
          <a:p>
            <a:fld id="{E3CF7237-5C79-4C10-AADF-0FDDAE71DC41}" type="datetime1">
              <a:rPr lang="sv-SE" smtClean="0">
                <a:solidFill>
                  <a:prstClr val="black"/>
                </a:solidFill>
              </a:rPr>
              <a:pPr/>
              <a:t>2015-04-15</a:t>
            </a:fld>
            <a:endParaRPr lang="sv-SE" smtClean="0">
              <a:solidFill>
                <a:prstClr val="black"/>
              </a:solidFill>
            </a:endParaRPr>
          </a:p>
        </p:txBody>
      </p:sp>
      <p:sp>
        <p:nvSpPr>
          <p:cNvPr id="68611" name="Rectangle 2"/>
          <p:cNvSpPr>
            <a:spLocks noGrp="1" noRot="1" noChangeAspect="1" noChangeArrowheads="1" noTextEdit="1"/>
          </p:cNvSpPr>
          <p:nvPr>
            <p:ph type="sldImg"/>
          </p:nvPr>
        </p:nvSpPr>
        <p:spPr>
          <a:xfrm>
            <a:off x="1143000" y="685800"/>
            <a:ext cx="4572000" cy="3429000"/>
          </a:xfrm>
          <a:ln/>
        </p:spPr>
      </p:sp>
      <p:sp>
        <p:nvSpPr>
          <p:cNvPr id="68612" name="Rectangle 3"/>
          <p:cNvSpPr>
            <a:spLocks noGrp="1" noChangeArrowheads="1"/>
          </p:cNvSpPr>
          <p:nvPr>
            <p:ph type="body" idx="1"/>
          </p:nvPr>
        </p:nvSpPr>
        <p:spPr>
          <a:xfrm>
            <a:off x="685637" y="4343145"/>
            <a:ext cx="5486727" cy="4115019"/>
          </a:xfrm>
          <a:noFill/>
          <a:ln/>
        </p:spPr>
        <p:txBody>
          <a:bodyPr/>
          <a:lstStyle/>
          <a:p>
            <a:pPr eaLnBrk="1" hangingPunct="1">
              <a:lnSpc>
                <a:spcPct val="80000"/>
              </a:lnSpc>
            </a:pPr>
            <a:r>
              <a:rPr lang="sv-SE" sz="1000" smtClean="0"/>
              <a:t>Stark sekretess.</a:t>
            </a:r>
          </a:p>
          <a:p>
            <a:pPr eaLnBrk="1" hangingPunct="1">
              <a:lnSpc>
                <a:spcPct val="80000"/>
              </a:lnSpc>
            </a:pPr>
            <a:r>
              <a:rPr lang="sv-SE" sz="1000" smtClean="0"/>
              <a:t>Huvudregel sekretess</a:t>
            </a:r>
          </a:p>
          <a:p>
            <a:pPr eaLnBrk="1" hangingPunct="1">
              <a:lnSpc>
                <a:spcPct val="80000"/>
              </a:lnSpc>
            </a:pPr>
            <a:r>
              <a:rPr lang="sv-SE" sz="1000" smtClean="0"/>
              <a:t>Gäller både inom sjukvården och inom socialtjänsten</a:t>
            </a:r>
          </a:p>
          <a:p>
            <a:pPr eaLnBrk="1" hangingPunct="1">
              <a:lnSpc>
                <a:spcPct val="80000"/>
              </a:lnSpc>
            </a:pPr>
            <a:endParaRPr lang="sv-SE" sz="1000" smtClean="0"/>
          </a:p>
          <a:p>
            <a:pPr eaLnBrk="1" hangingPunct="1">
              <a:lnSpc>
                <a:spcPct val="80000"/>
              </a:lnSpc>
            </a:pPr>
            <a:r>
              <a:rPr lang="sv-SE" sz="1000" smtClean="0"/>
              <a:t>Svag:</a:t>
            </a:r>
          </a:p>
          <a:p>
            <a:pPr eaLnBrk="1" hangingPunct="1">
              <a:lnSpc>
                <a:spcPct val="80000"/>
              </a:lnSpc>
            </a:pPr>
            <a:r>
              <a:rPr lang="sv-SE" sz="1000" smtClean="0"/>
              <a:t>Huvudregel offentligt </a:t>
            </a:r>
          </a:p>
          <a:p>
            <a:pPr eaLnBrk="1" hangingPunct="1">
              <a:lnSpc>
                <a:spcPct val="80000"/>
              </a:lnSpc>
            </a:pPr>
            <a:r>
              <a:rPr lang="sv-SE" sz="1000" smtClean="0"/>
              <a:t>Ex skolan, socialförsäkringsområdet</a:t>
            </a:r>
          </a:p>
          <a:p>
            <a:pPr eaLnBrk="1" hangingPunct="1">
              <a:lnSpc>
                <a:spcPct val="80000"/>
              </a:lnSpc>
            </a:pPr>
            <a:endParaRPr lang="sv-SE" sz="1000" smtClean="0"/>
          </a:p>
          <a:p>
            <a:pPr eaLnBrk="1" hangingPunct="1">
              <a:lnSpc>
                <a:spcPct val="80000"/>
              </a:lnSpc>
            </a:pPr>
            <a:r>
              <a:rPr lang="sv-SE" sz="1000" smtClean="0"/>
              <a:t>Utgångspunkten när man utformade sekretessbestämmelserna var att sekretessen inte skulle bli mer omfattande än vad som är nödvändigt för att skydda det intresse som är avsett </a:t>
            </a:r>
          </a:p>
          <a:p>
            <a:pPr eaLnBrk="1" hangingPunct="1">
              <a:lnSpc>
                <a:spcPct val="80000"/>
              </a:lnSpc>
            </a:pPr>
            <a:r>
              <a:rPr lang="sv-SE" sz="1000" smtClean="0"/>
              <a:t>Generellt kan man säga att den personlig integriteten för enskilda som regel anses ha ett högt skyddsvärde – stark sekretess, medan allmännas intresse ex. ekonomiska intressen oftast endast skyddas av svag sekretess.</a:t>
            </a:r>
          </a:p>
          <a:p>
            <a:pPr eaLnBrk="1" hangingPunct="1">
              <a:lnSpc>
                <a:spcPct val="80000"/>
              </a:lnSpc>
            </a:pPr>
            <a:endParaRPr lang="sv-SE" sz="1000" smtClean="0"/>
          </a:p>
          <a:p>
            <a:pPr eaLnBrk="1" hangingPunct="1">
              <a:lnSpc>
                <a:spcPct val="80000"/>
              </a:lnSpc>
            </a:pPr>
            <a:r>
              <a:rPr lang="sv-SE" sz="1000" smtClean="0"/>
              <a:t>varje gång i det enskilda fallet göra en mensbedömning.  Med </a:t>
            </a:r>
            <a:r>
              <a:rPr lang="sv-SE" sz="1000" b="1" smtClean="0"/>
              <a:t>men </a:t>
            </a:r>
            <a:r>
              <a:rPr lang="sv-SE" sz="1000" smtClean="0"/>
              <a:t>avses i huvudsak integritetskränkning.</a:t>
            </a:r>
          </a:p>
          <a:p>
            <a:pPr eaLnBrk="1" hangingPunct="1">
              <a:lnSpc>
                <a:spcPct val="80000"/>
              </a:lnSpc>
            </a:pPr>
            <a:r>
              <a:rPr lang="sv-SE" sz="1000" smtClean="0"/>
              <a:t>Utgångspunkten för bedömningen är hur man tror att den berörde eller dennes närstående skulle uppleva det om uppgiften lämnas ut – alltså en subjektiv bedömning som dock måste sättas i relation till de värderingar som finns i samhället.  Generellt kan sägas att skaderisken minskar med åren och uppgiftens ålder bör beaktas vid sekretessprövningen.</a:t>
            </a:r>
          </a:p>
          <a:p>
            <a:pPr eaLnBrk="1" hangingPunct="1">
              <a:lnSpc>
                <a:spcPct val="80000"/>
              </a:lnSpc>
            </a:pPr>
            <a:r>
              <a:rPr lang="sv-SE" sz="1000" smtClean="0"/>
              <a:t>Avlidna ex skyddas också av sekretss även om det generellt sett är svagare än en levande människa och avtar med tid.</a:t>
            </a:r>
          </a:p>
          <a:p>
            <a:pPr eaLnBrk="1" hangingPunct="1">
              <a:lnSpc>
                <a:spcPct val="80000"/>
              </a:lnSpc>
            </a:pPr>
            <a:endParaRPr lang="sv-SE" sz="1000" smtClean="0"/>
          </a:p>
          <a:p>
            <a:pPr eaLnBrk="1" hangingPunct="1">
              <a:lnSpc>
                <a:spcPct val="80000"/>
              </a:lnSpc>
            </a:pPr>
            <a:r>
              <a:rPr lang="sv-SE" sz="1000" smtClean="0"/>
              <a:t>Det finns också sekretesslagen anges inget skaderekvisit utan där råder </a:t>
            </a:r>
            <a:r>
              <a:rPr lang="sv-SE" sz="1000" b="1" smtClean="0"/>
              <a:t>absolut sekretess</a:t>
            </a:r>
            <a:r>
              <a:rPr lang="sv-SE" sz="1000" smtClean="0"/>
              <a:t>. Exempel på sådana verksamheter är den kommunala familjerådgivningen och personal i telefonväxlar.</a:t>
            </a:r>
            <a:endParaRPr lang="en-US" sz="1000" smtClean="0"/>
          </a:p>
          <a:p>
            <a:pPr eaLnBrk="1" hangingPunct="1">
              <a:lnSpc>
                <a:spcPct val="80000"/>
              </a:lnSpc>
            </a:pPr>
            <a:endParaRPr lang="en-US" sz="1000" smtClean="0"/>
          </a:p>
          <a:p>
            <a:pPr eaLnBrk="1" hangingPunct="1">
              <a:lnSpc>
                <a:spcPct val="80000"/>
              </a:lnSpc>
            </a:pPr>
            <a:endParaRPr lang="en-US" sz="10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fld id="{508ADBDC-C88C-40F7-B5FC-78EC51F0EA57}" type="datetime1">
              <a:rPr lang="sv-SE" smtClean="0">
                <a:solidFill>
                  <a:prstClr val="black"/>
                </a:solidFill>
              </a:rPr>
              <a:pPr/>
              <a:t>2015-04-15</a:t>
            </a:fld>
            <a:endParaRPr lang="sv-SE" smtClean="0">
              <a:solidFill>
                <a:prstClr val="black"/>
              </a:solidFill>
            </a:endParaRPr>
          </a:p>
        </p:txBody>
      </p:sp>
      <p:sp>
        <p:nvSpPr>
          <p:cNvPr id="69635" name="Rectangle 2"/>
          <p:cNvSpPr>
            <a:spLocks noGrp="1" noRot="1" noChangeAspect="1" noChangeArrowheads="1" noTextEdit="1"/>
          </p:cNvSpPr>
          <p:nvPr>
            <p:ph type="sldImg"/>
          </p:nvPr>
        </p:nvSpPr>
        <p:spPr>
          <a:xfrm>
            <a:off x="1144588" y="685800"/>
            <a:ext cx="4570412" cy="3427413"/>
          </a:xfrm>
          <a:ln/>
        </p:spPr>
      </p:sp>
      <p:sp>
        <p:nvSpPr>
          <p:cNvPr id="69636" name="Rectangle 3"/>
          <p:cNvSpPr>
            <a:spLocks noGrp="1" noChangeArrowheads="1"/>
          </p:cNvSpPr>
          <p:nvPr>
            <p:ph type="body" idx="1"/>
          </p:nvPr>
        </p:nvSpPr>
        <p:spPr>
          <a:xfrm>
            <a:off x="685637" y="4343145"/>
            <a:ext cx="5486727" cy="4115019"/>
          </a:xfrm>
          <a:noFill/>
          <a:ln/>
        </p:spPr>
        <p:txBody>
          <a:bodyPr/>
          <a:lstStyle/>
          <a:p>
            <a:pPr eaLnBrk="1" hangingPunct="1"/>
            <a:r>
              <a:rPr lang="sv-SE" dirty="0" smtClean="0"/>
              <a:t>Ytterligare en grundlagsskyddad rättighet med stor praktisk betydelse för offentliga tjänstemäns möjligheter att ta kontakt med press osv. JO har framhållit att en myndighet inte skall göra någon bedömning av lämpligheten av en tjänstemans uttalanden till pressen. </a:t>
            </a:r>
          </a:p>
          <a:p>
            <a:pPr eaLnBrk="1" hangingPunct="1"/>
            <a:endParaRPr lang="sv-SE" dirty="0" smtClean="0"/>
          </a:p>
          <a:p>
            <a:pPr eaLnBrk="1" hangingPunct="1"/>
            <a:r>
              <a:rPr lang="sv-SE" dirty="0" smtClean="0"/>
              <a:t>Om man som tjänsteman lämnar ut eller berättar sekretessbelagda uppgifter för någon gör man sig skyldig till tjänstefel – straffbart enlig BrB 20:3 (böter/fängelse max 1 år). </a:t>
            </a:r>
          </a:p>
          <a:p>
            <a:pPr eaLnBrk="1" hangingPunct="1"/>
            <a:endParaRPr lang="sv-SE" dirty="0" smtClean="0"/>
          </a:p>
          <a:p>
            <a:pPr eaLnBrk="1" hangingPunct="1"/>
            <a:r>
              <a:rPr lang="sv-SE" dirty="0" smtClean="0"/>
              <a:t>Men: om man ger en sekretesskyddad uppgift till en journalist i avsikt att få den publicerade i media så är det som grundregel straffritt. </a:t>
            </a:r>
          </a:p>
          <a:p>
            <a:pPr eaLnBrk="1" hangingPunct="1"/>
            <a:endParaRPr lang="sv-SE" dirty="0" smtClean="0"/>
          </a:p>
          <a:p>
            <a:pPr eaLnBrk="1" hangingPunct="1"/>
            <a:r>
              <a:rPr lang="sv-SE" dirty="0" smtClean="0"/>
              <a:t>Den så kallade meddelarfriheten innebär att anställda i offentlig tjänst straffritt kan ge sekretessbelagda uppgifter för publicering i media. (TF reglerar tryckt skrift, YGL reglerar radio och tv). Det är avsikten som är det väsentliga – inte om uppgiften faktiskt publiceras.</a:t>
            </a:r>
          </a:p>
          <a:p>
            <a:pPr eaLnBrk="1" hangingPunct="1"/>
            <a:endParaRPr lang="sv-SE" dirty="0" smtClean="0"/>
          </a:p>
          <a:p>
            <a:pPr eaLnBrk="1" hangingPunct="1"/>
            <a:r>
              <a:rPr lang="sv-SE" dirty="0" smtClean="0"/>
              <a:t>Dessutom råder förbud för det allmänna att efterforska vem som lämnat uppgifterna. </a:t>
            </a:r>
          </a:p>
          <a:p>
            <a:pPr eaLnBrk="1" hangingPunct="1"/>
            <a:endParaRPr lang="sv-SE" dirty="0" smtClean="0"/>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p:spPr>
        <p:txBody>
          <a:bodyPr/>
          <a:lstStyle/>
          <a:p>
            <a:fld id="{D1C0D8C3-47BD-4BA9-915A-3FEF8930A078}" type="datetime1">
              <a:rPr lang="sv-SE" smtClean="0">
                <a:solidFill>
                  <a:prstClr val="black"/>
                </a:solidFill>
              </a:rPr>
              <a:pPr/>
              <a:t>2015-04-15</a:t>
            </a:fld>
            <a:endParaRPr lang="sv-SE" smtClean="0">
              <a:solidFill>
                <a:prstClr val="black"/>
              </a:solidFill>
            </a:endParaRPr>
          </a:p>
        </p:txBody>
      </p:sp>
      <p:sp>
        <p:nvSpPr>
          <p:cNvPr id="70659" name="Rectangle 2"/>
          <p:cNvSpPr>
            <a:spLocks noGrp="1" noRot="1" noChangeAspect="1" noChangeArrowheads="1" noTextEdit="1"/>
          </p:cNvSpPr>
          <p:nvPr>
            <p:ph type="sldImg"/>
          </p:nvPr>
        </p:nvSpPr>
        <p:spPr>
          <a:xfrm>
            <a:off x="1069975" y="685800"/>
            <a:ext cx="1995488" cy="1497013"/>
          </a:xfrm>
          <a:ln/>
        </p:spPr>
      </p:sp>
      <p:sp>
        <p:nvSpPr>
          <p:cNvPr id="70660"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p>
            <a:fld id="{A9323FAA-C785-498F-8E8D-65B8F553D2BD}" type="datetime1">
              <a:rPr lang="sv-SE" smtClean="0">
                <a:solidFill>
                  <a:prstClr val="black"/>
                </a:solidFill>
              </a:rPr>
              <a:pPr/>
              <a:t>2015-04-15</a:t>
            </a:fld>
            <a:endParaRPr lang="sv-SE" smtClean="0">
              <a:solidFill>
                <a:prstClr val="black"/>
              </a:solidFill>
            </a:endParaRPr>
          </a:p>
        </p:txBody>
      </p:sp>
      <p:sp>
        <p:nvSpPr>
          <p:cNvPr id="71683" name="Rectangle 2"/>
          <p:cNvSpPr>
            <a:spLocks noGrp="1" noRot="1" noChangeAspect="1" noChangeArrowheads="1" noTextEdit="1"/>
          </p:cNvSpPr>
          <p:nvPr>
            <p:ph type="sldImg"/>
          </p:nvPr>
        </p:nvSpPr>
        <p:spPr>
          <a:xfrm>
            <a:off x="1069975" y="685800"/>
            <a:ext cx="1995488" cy="1497013"/>
          </a:xfrm>
          <a:ln/>
        </p:spPr>
      </p:sp>
      <p:sp>
        <p:nvSpPr>
          <p:cNvPr id="71684"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p:spPr>
        <p:txBody>
          <a:bodyPr/>
          <a:lstStyle/>
          <a:p>
            <a:fld id="{11AB41F3-5206-4FB7-99FB-6FAD4871980B}" type="datetime1">
              <a:rPr lang="sv-SE" smtClean="0">
                <a:solidFill>
                  <a:prstClr val="black"/>
                </a:solidFill>
              </a:rPr>
              <a:pPr/>
              <a:t>2015-04-15</a:t>
            </a:fld>
            <a:endParaRPr lang="sv-SE" smtClean="0">
              <a:solidFill>
                <a:prstClr val="black"/>
              </a:solidFill>
            </a:endParaRPr>
          </a:p>
        </p:txBody>
      </p:sp>
      <p:sp>
        <p:nvSpPr>
          <p:cNvPr id="72707" name="Rectangle 2"/>
          <p:cNvSpPr>
            <a:spLocks noGrp="1" noRot="1" noChangeAspect="1" noChangeArrowheads="1" noTextEdit="1"/>
          </p:cNvSpPr>
          <p:nvPr>
            <p:ph type="sldImg"/>
          </p:nvPr>
        </p:nvSpPr>
        <p:spPr>
          <a:xfrm>
            <a:off x="1069975" y="685800"/>
            <a:ext cx="1995488" cy="1497013"/>
          </a:xfrm>
          <a:ln/>
        </p:spPr>
      </p:sp>
      <p:sp>
        <p:nvSpPr>
          <p:cNvPr id="72708"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fld id="{B88333FF-649A-41F3-9579-880AA8EB0DC4}" type="datetime1">
              <a:rPr lang="sv-SE" smtClean="0">
                <a:solidFill>
                  <a:prstClr val="black"/>
                </a:solidFill>
              </a:rPr>
              <a:pPr/>
              <a:t>2015-04-15</a:t>
            </a:fld>
            <a:endParaRPr lang="sv-SE" smtClean="0">
              <a:solidFill>
                <a:prstClr val="black"/>
              </a:solidFill>
            </a:endParaRPr>
          </a:p>
        </p:txBody>
      </p:sp>
      <p:sp>
        <p:nvSpPr>
          <p:cNvPr id="73731" name="Rectangle 2"/>
          <p:cNvSpPr>
            <a:spLocks noGrp="1" noRot="1" noChangeAspect="1" noChangeArrowheads="1" noTextEdit="1"/>
          </p:cNvSpPr>
          <p:nvPr>
            <p:ph type="sldImg"/>
          </p:nvPr>
        </p:nvSpPr>
        <p:spPr>
          <a:xfrm>
            <a:off x="1069975" y="685800"/>
            <a:ext cx="1995488" cy="1497013"/>
          </a:xfrm>
          <a:ln/>
        </p:spPr>
      </p:sp>
      <p:sp>
        <p:nvSpPr>
          <p:cNvPr id="73732"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p:spPr>
        <p:txBody>
          <a:bodyPr/>
          <a:lstStyle/>
          <a:p>
            <a:fld id="{AA59FE8B-6B42-4E4F-B82A-D2CF4557CA32}" type="datetime1">
              <a:rPr lang="sv-SE" smtClean="0">
                <a:solidFill>
                  <a:prstClr val="black"/>
                </a:solidFill>
              </a:rPr>
              <a:pPr/>
              <a:t>2015-04-15</a:t>
            </a:fld>
            <a:endParaRPr lang="sv-SE" smtClean="0">
              <a:solidFill>
                <a:prstClr val="black"/>
              </a:solidFill>
            </a:endParaRPr>
          </a:p>
        </p:txBody>
      </p:sp>
      <p:sp>
        <p:nvSpPr>
          <p:cNvPr id="74755" name="Rectangle 2"/>
          <p:cNvSpPr>
            <a:spLocks noGrp="1" noRot="1" noChangeAspect="1" noChangeArrowheads="1" noTextEdit="1"/>
          </p:cNvSpPr>
          <p:nvPr>
            <p:ph type="sldImg"/>
          </p:nvPr>
        </p:nvSpPr>
        <p:spPr>
          <a:xfrm>
            <a:off x="1069975" y="685800"/>
            <a:ext cx="1995488" cy="1497013"/>
          </a:xfrm>
          <a:ln/>
        </p:spPr>
      </p:sp>
      <p:sp>
        <p:nvSpPr>
          <p:cNvPr id="74756"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2C5FB726-415C-4BAA-9F3A-C569E14D0ED9}" type="datetime1">
              <a:rPr lang="sv-SE" smtClean="0">
                <a:solidFill>
                  <a:prstClr val="black"/>
                </a:solidFill>
              </a:rPr>
              <a:pPr/>
              <a:t>2015-04-15</a:t>
            </a:fld>
            <a:endParaRPr lang="sv-SE" smtClean="0">
              <a:solidFill>
                <a:prstClr val="black"/>
              </a:solidFill>
            </a:endParaRPr>
          </a:p>
        </p:txBody>
      </p:sp>
      <p:sp>
        <p:nvSpPr>
          <p:cNvPr id="75779" name="Rectangle 2"/>
          <p:cNvSpPr>
            <a:spLocks noGrp="1" noRot="1" noChangeAspect="1" noChangeArrowheads="1" noTextEdit="1"/>
          </p:cNvSpPr>
          <p:nvPr>
            <p:ph type="sldImg"/>
          </p:nvPr>
        </p:nvSpPr>
        <p:spPr>
          <a:xfrm>
            <a:off x="1069975" y="685800"/>
            <a:ext cx="1995488" cy="1497013"/>
          </a:xfrm>
          <a:ln/>
        </p:spPr>
      </p:sp>
      <p:sp>
        <p:nvSpPr>
          <p:cNvPr id="75780"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p:spPr>
        <p:txBody>
          <a:bodyPr/>
          <a:lstStyle/>
          <a:p>
            <a:fld id="{59843B48-C284-44E3-BDE9-462D996C08EE}" type="datetime1">
              <a:rPr lang="sv-SE" smtClean="0">
                <a:solidFill>
                  <a:prstClr val="black"/>
                </a:solidFill>
              </a:rPr>
              <a:pPr/>
              <a:t>2015-04-15</a:t>
            </a:fld>
            <a:endParaRPr lang="sv-SE" smtClean="0">
              <a:solidFill>
                <a:prstClr val="black"/>
              </a:solidFill>
            </a:endParaRPr>
          </a:p>
        </p:txBody>
      </p:sp>
      <p:sp>
        <p:nvSpPr>
          <p:cNvPr id="62467" name="Rectangle 2"/>
          <p:cNvSpPr>
            <a:spLocks noGrp="1" noRot="1" noChangeAspect="1" noChangeArrowheads="1" noTextEdit="1"/>
          </p:cNvSpPr>
          <p:nvPr>
            <p:ph type="sldImg"/>
          </p:nvPr>
        </p:nvSpPr>
        <p:spPr>
          <a:xfrm>
            <a:off x="1069975" y="685800"/>
            <a:ext cx="1995488" cy="1497013"/>
          </a:xfrm>
          <a:ln/>
        </p:spPr>
      </p:sp>
      <p:sp>
        <p:nvSpPr>
          <p:cNvPr id="62468"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p:spPr>
        <p:txBody>
          <a:bodyPr/>
          <a:lstStyle/>
          <a:p>
            <a:fld id="{E80766E6-9030-4156-A23A-FF1FF21868BB}" type="datetime1">
              <a:rPr lang="sv-SE" smtClean="0">
                <a:solidFill>
                  <a:prstClr val="black"/>
                </a:solidFill>
              </a:rPr>
              <a:pPr/>
              <a:t>2015-04-15</a:t>
            </a:fld>
            <a:endParaRPr lang="sv-SE" smtClean="0">
              <a:solidFill>
                <a:prstClr val="black"/>
              </a:solidFill>
            </a:endParaRPr>
          </a:p>
        </p:txBody>
      </p:sp>
      <p:sp>
        <p:nvSpPr>
          <p:cNvPr id="64515" name="Rectangle 2"/>
          <p:cNvSpPr>
            <a:spLocks noGrp="1" noRot="1" noChangeAspect="1" noChangeArrowheads="1" noTextEdit="1"/>
          </p:cNvSpPr>
          <p:nvPr>
            <p:ph type="sldImg"/>
          </p:nvPr>
        </p:nvSpPr>
        <p:spPr>
          <a:xfrm>
            <a:off x="1069975" y="685800"/>
            <a:ext cx="1995488" cy="1497013"/>
          </a:xfrm>
          <a:ln/>
        </p:spPr>
      </p:sp>
      <p:sp>
        <p:nvSpPr>
          <p:cNvPr id="64516"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61EBBD64-B657-495A-9D3B-B904039336B2}" type="datetime1">
              <a:rPr lang="sv-SE" smtClean="0">
                <a:solidFill>
                  <a:prstClr val="black"/>
                </a:solidFill>
              </a:rPr>
              <a:pPr/>
              <a:t>2015-04-15</a:t>
            </a:fld>
            <a:endParaRPr lang="sv-SE" smtClean="0">
              <a:solidFill>
                <a:prstClr val="black"/>
              </a:solidFill>
            </a:endParaRPr>
          </a:p>
        </p:txBody>
      </p:sp>
      <p:sp>
        <p:nvSpPr>
          <p:cNvPr id="65539" name="Rectangle 2"/>
          <p:cNvSpPr>
            <a:spLocks noGrp="1" noRot="1" noChangeAspect="1" noChangeArrowheads="1" noTextEdit="1"/>
          </p:cNvSpPr>
          <p:nvPr>
            <p:ph type="sldImg"/>
          </p:nvPr>
        </p:nvSpPr>
        <p:spPr>
          <a:xfrm>
            <a:off x="1069975" y="685800"/>
            <a:ext cx="1995488" cy="1497013"/>
          </a:xfrm>
          <a:ln/>
        </p:spPr>
      </p:sp>
      <p:sp>
        <p:nvSpPr>
          <p:cNvPr id="65540"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545719DB-8573-4959-8BFC-E4303281503E}" type="datetime1">
              <a:rPr lang="sv-SE" smtClean="0">
                <a:solidFill>
                  <a:prstClr val="black"/>
                </a:solidFill>
              </a:rPr>
              <a:pPr/>
              <a:t>2015-04-15</a:t>
            </a:fld>
            <a:endParaRPr lang="sv-SE" smtClean="0">
              <a:solidFill>
                <a:prstClr val="black"/>
              </a:solidFill>
            </a:endParaRPr>
          </a:p>
        </p:txBody>
      </p:sp>
      <p:sp>
        <p:nvSpPr>
          <p:cNvPr id="63491" name="Rectangle 2"/>
          <p:cNvSpPr>
            <a:spLocks noGrp="1" noRot="1" noChangeAspect="1" noChangeArrowheads="1" noTextEdit="1"/>
          </p:cNvSpPr>
          <p:nvPr>
            <p:ph type="sldImg"/>
          </p:nvPr>
        </p:nvSpPr>
        <p:spPr>
          <a:xfrm>
            <a:off x="1069975" y="685800"/>
            <a:ext cx="1995488" cy="1497013"/>
          </a:xfrm>
          <a:ln/>
        </p:spPr>
      </p:sp>
      <p:sp>
        <p:nvSpPr>
          <p:cNvPr id="63492" name="Rectangle 3"/>
          <p:cNvSpPr>
            <a:spLocks noGrp="1" noChangeArrowheads="1"/>
          </p:cNvSpPr>
          <p:nvPr>
            <p:ph type="body" idx="1"/>
          </p:nvPr>
        </p:nvSpPr>
        <p:spPr>
          <a:xfrm>
            <a:off x="915816" y="2395310"/>
            <a:ext cx="5026369" cy="6062853"/>
          </a:xfrm>
          <a:noFill/>
          <a:ln/>
        </p:spPr>
        <p:txBody>
          <a:bodyPr/>
          <a:lstStyle/>
          <a:p>
            <a:pPr eaLnBrk="1" hangingPunct="1"/>
            <a:r>
              <a:rPr lang="sv-SE" sz="1600" smtClean="0"/>
              <a:t>Verksamheten i ett kommunalt aktiebolag är fortfarande kommunal verksamhet, men man har valt en annan, mera privaträttslig form för organisationen.</a:t>
            </a:r>
          </a:p>
          <a:p>
            <a:pPr eaLnBrk="1" hangingPunct="1"/>
            <a:endParaRPr lang="sv-SE" sz="1600" smtClean="0"/>
          </a:p>
          <a:p>
            <a:pPr eaLnBrk="1" hangingPunct="1"/>
            <a:r>
              <a:rPr lang="sv-SE" sz="1600" smtClean="0"/>
              <a:t>De kommunala aktiebolagen styrs i första hand av aktiebolagslagen men indirekt också av kommunallagen, genom att ägaren fullmäktige måste se till att vissa principer blir gällande i bolaget. Görs inte det gäller kommunallagen inte i sig själv för bolagen.</a:t>
            </a:r>
          </a:p>
          <a:p>
            <a:pPr eaLnBrk="1" hangingPunct="1"/>
            <a:endParaRPr lang="sv-SE" sz="1600" smtClean="0"/>
          </a:p>
          <a:p>
            <a:pPr eaLnBrk="1" hangingPunct="1"/>
            <a:r>
              <a:rPr lang="sv-SE" sz="1600" smtClean="0"/>
              <a:t>Många kommunala bolag styrs också av särskild lagstiftning inom det område de verkar.</a:t>
            </a:r>
          </a:p>
          <a:p>
            <a:pPr eaLnBrk="1" hangingPunct="1"/>
            <a:endParaRPr lang="sv-SE" sz="1600" smtClean="0"/>
          </a:p>
          <a:p>
            <a:pPr eaLnBrk="1" hangingPunct="1"/>
            <a:r>
              <a:rPr lang="sv-SE" sz="1600" smtClean="0"/>
              <a:t>De flesta bolagen leds av en styrelse som består av politiker, men det finns även bolag styrda av tjänstemän eller andra. Blandade styrelser finns också. </a:t>
            </a:r>
          </a:p>
          <a:p>
            <a:pPr eaLnBrk="1" hangingPunct="1"/>
            <a:endParaRPr lang="sv-SE" sz="1600" smtClean="0"/>
          </a:p>
          <a:p>
            <a:pPr eaLnBrk="1" hangingPunct="1"/>
            <a:r>
              <a:rPr lang="sv-SE" sz="1600" smtClean="0"/>
              <a:t>Debatten om kommunala aktiebolag är också levande både ideologiskt och lämplighetsmässigt.</a:t>
            </a:r>
          </a:p>
          <a:p>
            <a:pPr eaLnBrk="1" hangingPunct="1"/>
            <a:endParaRPr lang="sv-SE" sz="1600" smtClean="0"/>
          </a:p>
          <a:p>
            <a:pPr eaLnBrk="1" hangingPunct="1"/>
            <a:endParaRPr lang="en-US" sz="16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0A559E48-94B5-4588-BF2E-9AE9120E6F3F}" type="datetime1">
              <a:rPr lang="sv-SE" smtClean="0">
                <a:solidFill>
                  <a:prstClr val="black"/>
                </a:solidFill>
              </a:rPr>
              <a:pPr/>
              <a:t>2015-04-15</a:t>
            </a:fld>
            <a:endParaRPr lang="sv-SE" smtClean="0">
              <a:solidFill>
                <a:prstClr val="black"/>
              </a:solidFill>
            </a:endParaRPr>
          </a:p>
        </p:txBody>
      </p:sp>
      <p:sp>
        <p:nvSpPr>
          <p:cNvPr id="46083" name="Rectangle 2"/>
          <p:cNvSpPr>
            <a:spLocks noGrp="1" noRot="1" noChangeAspect="1" noChangeArrowheads="1" noTextEdit="1"/>
          </p:cNvSpPr>
          <p:nvPr>
            <p:ph type="sldImg"/>
          </p:nvPr>
        </p:nvSpPr>
        <p:spPr>
          <a:xfrm>
            <a:off x="276225" y="0"/>
            <a:ext cx="2003425" cy="1501775"/>
          </a:xfrm>
          <a:ln/>
        </p:spPr>
      </p:sp>
      <p:sp>
        <p:nvSpPr>
          <p:cNvPr id="46084" name="Rectangle 3"/>
          <p:cNvSpPr>
            <a:spLocks noGrp="1" noChangeArrowheads="1"/>
          </p:cNvSpPr>
          <p:nvPr>
            <p:ph type="body" idx="1"/>
          </p:nvPr>
        </p:nvSpPr>
        <p:spPr>
          <a:xfrm>
            <a:off x="213854" y="1772354"/>
            <a:ext cx="6644146" cy="6685809"/>
          </a:xfrm>
          <a:noFill/>
          <a:ln/>
        </p:spPr>
        <p:txBody>
          <a:bodyPr/>
          <a:lstStyle/>
          <a:p>
            <a:pPr eaLnBrk="1" hangingPunct="1"/>
            <a:r>
              <a:rPr lang="sv-SE" sz="1600" smtClean="0"/>
              <a:t>Vad en kommun får syssla med hänger samman med, för det första, vad riksdagen bestämt att kommunerna </a:t>
            </a:r>
            <a:r>
              <a:rPr lang="sv-SE" sz="1600" u="sng" smtClean="0"/>
              <a:t>måste</a:t>
            </a:r>
            <a:r>
              <a:rPr lang="sv-SE" sz="1600" smtClean="0"/>
              <a:t> göra, det kallar vi speciallagstiftning, t.ex. socialtjänst, skola, bygglov m.m.</a:t>
            </a:r>
          </a:p>
          <a:p>
            <a:pPr eaLnBrk="1" hangingPunct="1"/>
            <a:r>
              <a:rPr lang="sv-SE" sz="1600" smtClean="0"/>
              <a:t>Därutöver finns en rätt att vidta åtgärder eller driva verksamhet utifrån generella principer – det kallar vi den den frivilliga verksamheten.</a:t>
            </a:r>
          </a:p>
          <a:p>
            <a:pPr eaLnBrk="1" hangingPunct="1"/>
            <a:r>
              <a:rPr lang="sv-SE" sz="1600" smtClean="0"/>
              <a:t>Det kommunerna </a:t>
            </a:r>
            <a:r>
              <a:rPr lang="sv-SE" sz="1600" u="sng" smtClean="0"/>
              <a:t>måste</a:t>
            </a:r>
            <a:r>
              <a:rPr lang="sv-SE" sz="1600" smtClean="0"/>
              <a:t> göra och det som man har </a:t>
            </a:r>
            <a:r>
              <a:rPr lang="sv-SE" sz="1600" u="sng" smtClean="0"/>
              <a:t>rätt att göra</a:t>
            </a:r>
            <a:r>
              <a:rPr lang="sv-SE" sz="1600" smtClean="0"/>
              <a:t> bildar tillsammans den kommunala kompetensen, vad en kommun får engagera sig i eller vad som är en kommunal angelägenhet.</a:t>
            </a:r>
          </a:p>
          <a:p>
            <a:pPr eaLnBrk="1" hangingPunct="1"/>
            <a:endParaRPr lang="sv-SE" sz="1600" smtClean="0"/>
          </a:p>
          <a:p>
            <a:pPr eaLnBrk="1" hangingPunct="1"/>
            <a:r>
              <a:rPr lang="sv-SE" sz="1600" smtClean="0"/>
              <a:t>Den grundläggande bestämmelsen om kommunens allmänna kompetens finns i kommunallagen och anger den yttersta ramen för vad en kommun får syssla med. Jag tar hela först kort och går sedan igenom de olika principerna.</a:t>
            </a:r>
          </a:p>
          <a:p>
            <a:pPr eaLnBrk="1" hangingPunct="1"/>
            <a:endParaRPr lang="sv-SE" sz="1600" smtClean="0"/>
          </a:p>
          <a:p>
            <a:pPr eaLnBrk="1" hangingPunct="1"/>
            <a:r>
              <a:rPr lang="sv-SE" sz="1600" smtClean="0"/>
              <a:t>I allmänintresset ligger att det skall vara skäligt, lämpligt eller ändamålsenligt att kommunen vidtar en åtgärd eller driver en verksamhet på viss område. Det kan gälla olika för olika kommuner.</a:t>
            </a:r>
          </a:p>
          <a:p>
            <a:pPr eaLnBrk="1" hangingPunct="1"/>
            <a:r>
              <a:rPr lang="sv-SE" sz="1600" smtClean="0"/>
              <a:t>Omvänt gäller att det inte är ett allmänt intresse att stödja enskilda.</a:t>
            </a:r>
          </a:p>
          <a:p>
            <a:pPr eaLnBrk="1" hangingPunct="1"/>
            <a:r>
              <a:rPr lang="sv-SE" sz="1600" smtClean="0"/>
              <a:t>Verksamheten skall vara knuten till kommunens geografiska område eller i vart fall till kommunmedborgarna - lokaliseringsprincipen</a:t>
            </a:r>
          </a:p>
          <a:p>
            <a:pPr eaLnBrk="1" hangingPunct="1"/>
            <a:r>
              <a:rPr lang="sv-SE" sz="1600" smtClean="0"/>
              <a:t>Kommunerna skall inte syssla med sådan verksamhet som annan skall sköta.</a:t>
            </a:r>
          </a:p>
          <a:p>
            <a:pPr eaLnBrk="1" hangingPunct="1"/>
            <a:r>
              <a:rPr lang="sv-SE" sz="1600" smtClean="0"/>
              <a:t>Kommunen får inte driva verksamhet med syfte att göra vinst.</a:t>
            </a:r>
          </a:p>
          <a:p>
            <a:pPr eaLnBrk="1" hangingPunct="1"/>
            <a:endParaRPr lang="en-US" sz="16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338A7A94-B145-4F71-AD8A-8D739D5B2A35}" type="datetime1">
              <a:rPr lang="sv-SE" smtClean="0">
                <a:solidFill>
                  <a:prstClr val="black"/>
                </a:solidFill>
              </a:rPr>
              <a:pPr/>
              <a:t>2015-04-15</a:t>
            </a:fld>
            <a:endParaRPr lang="sv-SE" smtClean="0">
              <a:solidFill>
                <a:prstClr val="black"/>
              </a:solidFill>
            </a:endParaRPr>
          </a:p>
        </p:txBody>
      </p:sp>
      <p:sp>
        <p:nvSpPr>
          <p:cNvPr id="47107" name="Rectangle 2"/>
          <p:cNvSpPr>
            <a:spLocks noGrp="1" noRot="1" noChangeAspect="1" noChangeArrowheads="1" noTextEdit="1"/>
          </p:cNvSpPr>
          <p:nvPr>
            <p:ph type="sldImg"/>
          </p:nvPr>
        </p:nvSpPr>
        <p:spPr>
          <a:xfrm>
            <a:off x="955675" y="685800"/>
            <a:ext cx="2147888" cy="1611313"/>
          </a:xfrm>
          <a:ln/>
        </p:spPr>
      </p:sp>
      <p:sp>
        <p:nvSpPr>
          <p:cNvPr id="47108" name="Rectangle 3"/>
          <p:cNvSpPr>
            <a:spLocks noGrp="1" noChangeArrowheads="1"/>
          </p:cNvSpPr>
          <p:nvPr>
            <p:ph type="body" idx="1"/>
          </p:nvPr>
        </p:nvSpPr>
        <p:spPr>
          <a:noFill/>
          <a:ln/>
        </p:spPr>
        <p:txBody>
          <a:bodyPr/>
          <a:lstStyle/>
          <a:p>
            <a:pPr eaLnBrk="1" hangingPunct="1"/>
            <a:r>
              <a:rPr lang="sv-SE" sz="1600" smtClean="0"/>
              <a:t>När en kommun verkar inom det tillåtna området finns vissa principer som gäller för hur verksamheten får bedrivas.</a:t>
            </a:r>
          </a:p>
          <a:p>
            <a:pPr eaLnBrk="1" hangingPunct="1"/>
            <a:endParaRPr lang="sv-SE" sz="1600" smtClean="0"/>
          </a:p>
          <a:p>
            <a:pPr eaLnBrk="1" hangingPunct="1"/>
            <a:r>
              <a:rPr lang="sv-SE" sz="1600" smtClean="0"/>
              <a:t>Det är självkostnadsprincipen – att man inte får ta ut större avgifter än som motsvarar de kostnader man har.</a:t>
            </a:r>
          </a:p>
          <a:p>
            <a:pPr eaLnBrk="1" hangingPunct="1"/>
            <a:r>
              <a:rPr lang="sv-SE" sz="1600" smtClean="0"/>
              <a:t>Likställighetsprincipen – att medborgarna skall behandlas lika</a:t>
            </a:r>
          </a:p>
          <a:p>
            <a:pPr eaLnBrk="1" hangingPunct="1"/>
            <a:r>
              <a:rPr lang="sv-SE" sz="1600" smtClean="0"/>
              <a:t>Förbudet mot retroaktiva beslut – att medborgarna inte i efterhand skall drabbas av t.ex. avgifter eller skatt.</a:t>
            </a:r>
            <a:endParaRPr lang="en-US" sz="16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58754B0-69A3-4E97-8D93-CCB27627D6B4}" type="datetime1">
              <a:rPr lang="sv-SE" smtClean="0">
                <a:solidFill>
                  <a:prstClr val="black"/>
                </a:solidFill>
              </a:rPr>
              <a:pPr/>
              <a:t>2015-04-15</a:t>
            </a:fld>
            <a:endParaRPr lang="sv-SE" smtClean="0">
              <a:solidFill>
                <a:prstClr val="black"/>
              </a:solidFill>
            </a:endParaRPr>
          </a:p>
        </p:txBody>
      </p:sp>
      <p:sp>
        <p:nvSpPr>
          <p:cNvPr id="48131" name="Rectangle 2"/>
          <p:cNvSpPr>
            <a:spLocks noGrp="1" noRot="1" noChangeAspect="1" noChangeArrowheads="1" noTextEdit="1"/>
          </p:cNvSpPr>
          <p:nvPr>
            <p:ph type="sldImg"/>
          </p:nvPr>
        </p:nvSpPr>
        <p:spPr>
          <a:xfrm>
            <a:off x="706438" y="288925"/>
            <a:ext cx="1627187" cy="1219200"/>
          </a:xfrm>
          <a:ln/>
        </p:spPr>
      </p:sp>
      <p:sp>
        <p:nvSpPr>
          <p:cNvPr id="48132" name="Rectangle 3"/>
          <p:cNvSpPr>
            <a:spLocks noGrp="1" noChangeArrowheads="1"/>
          </p:cNvSpPr>
          <p:nvPr>
            <p:ph type="body" idx="1"/>
          </p:nvPr>
        </p:nvSpPr>
        <p:spPr>
          <a:xfrm>
            <a:off x="341188" y="1700700"/>
            <a:ext cx="6015645" cy="6757463"/>
          </a:xfrm>
          <a:noFill/>
          <a:ln/>
        </p:spPr>
        <p:txBody>
          <a:bodyPr/>
          <a:lstStyle/>
          <a:p>
            <a:pPr eaLnBrk="1" hangingPunct="1">
              <a:lnSpc>
                <a:spcPct val="90000"/>
              </a:lnSpc>
            </a:pPr>
            <a:r>
              <a:rPr lang="sv-SE" sz="1600" smtClean="0"/>
              <a:t>Handel med el, fjärrvärme och gas skall drivas affärsmässigt och priset skall beräknas som på den privata sektorn med inslag av vinst och i övrigt på samma affärsmässiga sätt som privatägda företag.</a:t>
            </a:r>
          </a:p>
          <a:p>
            <a:pPr eaLnBrk="1" hangingPunct="1">
              <a:lnSpc>
                <a:spcPct val="90000"/>
              </a:lnSpc>
            </a:pPr>
            <a:endParaRPr lang="sv-SE" sz="1600" smtClean="0"/>
          </a:p>
          <a:p>
            <a:pPr eaLnBrk="1" hangingPunct="1">
              <a:lnSpc>
                <a:spcPct val="90000"/>
              </a:lnSpc>
            </a:pPr>
            <a:r>
              <a:rPr lang="sv-SE" sz="1600" smtClean="0"/>
              <a:t>Därmed undantas verksamheten från att tillämpa självkostnads- likställighets- och lokaliseringsprincipen. Däremot gäller principen om att det skall finnas ett samhällsintresse att verksamheten bedrivs.</a:t>
            </a:r>
          </a:p>
          <a:p>
            <a:pPr eaLnBrk="1" hangingPunct="1">
              <a:lnSpc>
                <a:spcPct val="90000"/>
              </a:lnSpc>
            </a:pPr>
            <a:endParaRPr lang="sv-SE" sz="1600" smtClean="0"/>
          </a:p>
          <a:p>
            <a:pPr eaLnBrk="1" hangingPunct="1">
              <a:lnSpc>
                <a:spcPct val="90000"/>
              </a:lnSpc>
            </a:pPr>
            <a:r>
              <a:rPr lang="sv-SE" sz="1600" smtClean="0"/>
              <a:t>Det innebär att bolaget skall utgå från vad som </a:t>
            </a:r>
          </a:p>
          <a:p>
            <a:pPr eaLnBrk="1" hangingPunct="1">
              <a:lnSpc>
                <a:spcPct val="90000"/>
              </a:lnSpc>
              <a:buFontTx/>
              <a:buChar char="•"/>
            </a:pPr>
            <a:r>
              <a:rPr lang="sv-SE" sz="1600" smtClean="0"/>
              <a:t>är långsiktigt bäst, </a:t>
            </a:r>
          </a:p>
          <a:p>
            <a:pPr eaLnBrk="1" hangingPunct="1">
              <a:lnSpc>
                <a:spcPct val="90000"/>
              </a:lnSpc>
              <a:buFontTx/>
              <a:buChar char="•"/>
            </a:pPr>
            <a:r>
              <a:rPr lang="sv-SE" sz="1600" smtClean="0"/>
              <a:t>att ägaren kommunen inte får ge fördelar i förhållande till andra,</a:t>
            </a:r>
          </a:p>
          <a:p>
            <a:pPr eaLnBrk="1" hangingPunct="1">
              <a:lnSpc>
                <a:spcPct val="90000"/>
              </a:lnSpc>
              <a:buFontTx/>
              <a:buChar char="•"/>
            </a:pPr>
            <a:r>
              <a:rPr lang="sv-SE" sz="1600" smtClean="0"/>
              <a:t>att det skall ställas marknadsmässiga avkastningskrav, </a:t>
            </a:r>
          </a:p>
          <a:p>
            <a:pPr eaLnBrk="1" hangingPunct="1">
              <a:lnSpc>
                <a:spcPct val="90000"/>
              </a:lnSpc>
              <a:buFontTx/>
              <a:buChar char="•"/>
            </a:pPr>
            <a:r>
              <a:rPr lang="sv-SE" sz="1600" smtClean="0"/>
              <a:t>att borgen måste följas av avgift, </a:t>
            </a:r>
          </a:p>
          <a:p>
            <a:pPr eaLnBrk="1" hangingPunct="1">
              <a:lnSpc>
                <a:spcPct val="90000"/>
              </a:lnSpc>
              <a:buFontTx/>
              <a:buChar char="•"/>
            </a:pPr>
            <a:r>
              <a:rPr lang="sv-SE" sz="1600" smtClean="0"/>
              <a:t>lån skall vara marknadsmässiga och </a:t>
            </a:r>
          </a:p>
          <a:p>
            <a:pPr eaLnBrk="1" hangingPunct="1">
              <a:lnSpc>
                <a:spcPct val="90000"/>
              </a:lnSpc>
              <a:buFontTx/>
              <a:buChar char="•"/>
            </a:pPr>
            <a:r>
              <a:rPr lang="sv-SE" sz="1600" smtClean="0"/>
              <a:t>att ägaren normalt inte får täcka underskott. </a:t>
            </a:r>
          </a:p>
          <a:p>
            <a:pPr eaLnBrk="1" hangingPunct="1">
              <a:lnSpc>
                <a:spcPct val="90000"/>
              </a:lnSpc>
            </a:pPr>
            <a:endParaRPr lang="sv-SE" sz="1600" smtClean="0"/>
          </a:p>
          <a:p>
            <a:pPr eaLnBrk="1" hangingPunct="1">
              <a:lnSpc>
                <a:spcPct val="90000"/>
              </a:lnSpc>
            </a:pPr>
            <a:r>
              <a:rPr lang="sv-SE" sz="1600" smtClean="0"/>
              <a:t>När det gäller nätverksamhet får den drivas utanför kommunen inom ett geografiskt nära område.</a:t>
            </a:r>
          </a:p>
          <a:p>
            <a:pPr eaLnBrk="1" hangingPunct="1">
              <a:lnSpc>
                <a:spcPct val="90000"/>
              </a:lnSpc>
            </a:pPr>
            <a:endParaRPr lang="sv-SE" sz="1600" smtClean="0"/>
          </a:p>
          <a:p>
            <a:pPr eaLnBrk="1" hangingPunct="1">
              <a:lnSpc>
                <a:spcPct val="90000"/>
              </a:lnSpc>
            </a:pPr>
            <a:r>
              <a:rPr lang="sv-SE" sz="1600" smtClean="0"/>
              <a:t>Kommunala allmännyttiga bostadsföretag skall också drivas enligt affärsmässiga principer och de skall t.ex. sätta hyror efter de förhandlingar som genomförs och har liksom andra hyresvärdar rätt att generera vinst. Däremot finns begränsningar av möjligheten överföra vinsten till ägaren.</a:t>
            </a:r>
          </a:p>
          <a:p>
            <a:pPr eaLnBrk="1" hangingPunct="1">
              <a:lnSpc>
                <a:spcPct val="90000"/>
              </a:lnSpc>
            </a:pPr>
            <a:endParaRPr lang="sv-SE" sz="1600" smtClean="0"/>
          </a:p>
          <a:p>
            <a:pPr eaLnBrk="1" hangingPunct="1">
              <a:lnSpc>
                <a:spcPct val="90000"/>
              </a:lnSpc>
            </a:pPr>
            <a:r>
              <a:rPr lang="sv-SE" sz="1600" smtClean="0"/>
              <a:t>För kollektivtrafik gäller samma sak med affärsmässigheten. </a:t>
            </a:r>
            <a:endParaRPr lang="en-US" sz="1600" smtClean="0"/>
          </a:p>
          <a:p>
            <a:pPr eaLnBrk="1" hangingPunct="1">
              <a:lnSpc>
                <a:spcPct val="90000"/>
              </a:lnSpc>
            </a:pPr>
            <a:endParaRPr lang="en-US" sz="16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10"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7" name="Bildobjekt 6" descr="GBGstad-PPT-BKGR.jpg"/>
          <p:cNvPicPr>
            <a:picLocks noChangeAspect="1"/>
          </p:cNvPicPr>
          <p:nvPr userDrawn="1"/>
        </p:nvPicPr>
        <p:blipFill>
          <a:blip r:embed="rId2" cstate="screen"/>
          <a:stretch>
            <a:fillRect/>
          </a:stretch>
        </p:blipFill>
        <p:spPr>
          <a:xfrm flipH="1">
            <a:off x="1" y="0"/>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0"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52901074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78343570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sidfot 2"/>
          <p:cNvSpPr>
            <a:spLocks noGrp="1"/>
          </p:cNvSpPr>
          <p:nvPr>
            <p:ph type="ftr" sz="quarter" idx="17"/>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3455697130"/>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999022756"/>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145963504"/>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56107614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9" cy="6857999"/>
          </a:xfrm>
          <a:prstGeom prst="rect">
            <a:avLst/>
          </a:prstGeom>
        </p:spPr>
      </p:pic>
      <p:cxnSp>
        <p:nvCxnSpPr>
          <p:cNvPr id="13" name="Rak 12"/>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sp>
        <p:nvSpPr>
          <p:cNvPr id="10"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1"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28952206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939858989"/>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2439310089"/>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505727683"/>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64005436"/>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66538392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400731240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628318700"/>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377501513"/>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002246433"/>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3409972941"/>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64982529"/>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t>så styrs Göteborg</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pPr/>
              <a:t>15 april 2015</a:t>
            </a:fld>
            <a:endParaRPr lang="sv-SE"/>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kumimoji="0" lang="sv-SE" sz="1000"/>
              <a:pPr algn="r"/>
              <a:t>‹#›</a:t>
            </a:fld>
            <a:endParaRPr kumimoji="0" lang="sv-S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0" y="0"/>
            <a:ext cx="9143997" cy="6857998"/>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381864667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237704768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1731487495"/>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398970414"/>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84982284"/>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4179532367"/>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651498529"/>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873494189"/>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534194891"/>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38672319"/>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711608961"/>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1791085175"/>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1774706950"/>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561185946"/>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70593725"/>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354813353"/>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045722916"/>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600302054"/>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348373615"/>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4148156067"/>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665992439"/>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Tree>
    <p:extLst>
      <p:ext uri="{BB962C8B-B14F-4D97-AF65-F5344CB8AC3E}">
        <p14:creationId xmlns="" xmlns:p14="http://schemas.microsoft.com/office/powerpoint/2010/main" val="317747784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vslutsida-röd">
    <p:spTree>
      <p:nvGrpSpPr>
        <p:cNvPr id="1" name=""/>
        <p:cNvGrpSpPr/>
        <p:nvPr/>
      </p:nvGrpSpPr>
      <p:grpSpPr>
        <a:xfrm>
          <a:off x="0" y="0"/>
          <a:ext cx="0" cy="0"/>
          <a:chOff x="0" y="0"/>
          <a:chExt cx="0" cy="0"/>
        </a:xfrm>
      </p:grpSpPr>
      <p:pic>
        <p:nvPicPr>
          <p:cNvPr id="12" name="Bildobjekt 11"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14139458"/>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55381501"/>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sida-turkos">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7"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240180385"/>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006547002"/>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4007312406"/>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Date Placeholder 9"/>
          <p:cNvSpPr>
            <a:spLocks noGrp="1"/>
          </p:cNvSpPr>
          <p:nvPr>
            <p:ph type="dt" sz="half" idx="10"/>
          </p:nvPr>
        </p:nvSpPr>
        <p:spPr>
          <a:xfrm>
            <a:off x="7282434" y="6381328"/>
            <a:ext cx="1477108" cy="304800"/>
          </a:xfrm>
          <a:prstGeom prst="rect">
            <a:avLst/>
          </a:prstGeom>
        </p:spPr>
        <p:txBody>
          <a:bodyPr anchor="ctr"/>
          <a:lstStyle>
            <a:lvl1pPr algn="r" eaLnBrk="1" latinLnBrk="0" hangingPunct="1">
              <a:defRPr kumimoji="0" lang="sv-SE" sz="1000">
                <a:solidFill>
                  <a:srgbClr val="A0A0A0"/>
                </a:solidFill>
              </a:defRPr>
            </a:lvl1pPr>
            <a:extLst/>
          </a:lstStyle>
          <a:p>
            <a:endParaRPr dirty="0"/>
          </a:p>
        </p:txBody>
      </p:sp>
      <p:sp>
        <p:nvSpPr>
          <p:cNvPr id="7"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747474"/>
                </a:solidFill>
              </a:rPr>
              <a:pPr/>
              <a:t>15 april 2015</a:t>
            </a:fld>
            <a:endParaRPr lang="sv-SE">
              <a:solidFill>
                <a:srgbClr val="747474"/>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4.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9.jpeg"/><Relationship Id="rId2" Type="http://schemas.openxmlformats.org/officeDocument/2006/relationships/slideLayout" Target="../slideLayouts/slideLayout67.xml"/><Relationship Id="rId16" Type="http://schemas.openxmlformats.org/officeDocument/2006/relationships/theme" Target="../theme/theme8.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763" r:id="rId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8" cy="762436"/>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760" r:id="rId1"/>
    <p:sldLayoutId id="2147483874" r:id="rId2"/>
    <p:sldLayoutId id="2147483747" r:id="rId3"/>
    <p:sldLayoutId id="2147483869" r:id="rId4"/>
    <p:sldLayoutId id="2147483757" r:id="rId5"/>
    <p:sldLayoutId id="2147483753" r:id="rId6"/>
    <p:sldLayoutId id="2147483754" r:id="rId7"/>
    <p:sldLayoutId id="2147483755" r:id="rId8"/>
    <p:sldLayoutId id="2147483756" r:id="rId9"/>
    <p:sldLayoutId id="2147483758" r:id="rId10"/>
    <p:sldLayoutId id="214748375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objekt 9" descr="GBGstad-PPT-BKGR.jpg"/>
          <p:cNvPicPr>
            <a:picLocks noChangeAspect="1"/>
          </p:cNvPicPr>
          <p:nvPr/>
        </p:nvPicPr>
        <p:blipFill>
          <a:blip r:embed="rId13" cstate="screen"/>
          <a:srcRect/>
          <a:stretch>
            <a:fillRect/>
          </a:stretch>
        </p:blipFill>
        <p:spPr>
          <a:xfrm flipH="1">
            <a:off x="1" y="6257925"/>
            <a:ext cx="9143998" cy="60007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1920615702"/>
      </p:ext>
    </p:extLst>
  </p:cSld>
  <p:clrMap bg1="lt1" tx1="dk1" bg2="lt2" tx2="dk2" accent1="accent1" accent2="accent2" accent3="accent3" accent4="accent4" accent5="accent5" accent6="accent6" hlink="hlink" folHlink="folHlink"/>
  <p:sldLayoutIdLst>
    <p:sldLayoutId id="2147483811" r:id="rId1"/>
    <p:sldLayoutId id="2147483875" r:id="rId2"/>
    <p:sldLayoutId id="2147483812" r:id="rId3"/>
    <p:sldLayoutId id="2147483870"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6"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822" r:id="rId1"/>
    <p:sldLayoutId id="2147483876" r:id="rId2"/>
    <p:sldLayoutId id="2147483823" r:id="rId3"/>
    <p:sldLayoutId id="2147483871" r:id="rId4"/>
    <p:sldLayoutId id="2147483824" r:id="rId5"/>
    <p:sldLayoutId id="2147483825" r:id="rId6"/>
    <p:sldLayoutId id="2147483826" r:id="rId7"/>
    <p:sldLayoutId id="2147483827" r:id="rId8"/>
    <p:sldLayoutId id="2147483828" r:id="rId9"/>
    <p:sldLayoutId id="2147483829" r:id="rId10"/>
    <p:sldLayoutId id="2147483830" r:id="rId11"/>
    <p:sldLayoutId id="2147483886" r:id="rId12"/>
    <p:sldLayoutId id="2147483889"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38029816"/>
      </p:ext>
    </p:extLst>
  </p:cSld>
  <p:clrMap bg1="lt1" tx1="dk1" bg2="lt2" tx2="dk2" accent1="accent1" accent2="accent2" accent3="accent3" accent4="accent4" accent5="accent5" accent6="accent6" hlink="hlink" folHlink="folHlink"/>
  <p:sldLayoutIdLst>
    <p:sldLayoutId id="2147483833" r:id="rId1"/>
    <p:sldLayoutId id="2147483877" r:id="rId2"/>
    <p:sldLayoutId id="2147483834" r:id="rId3"/>
    <p:sldLayoutId id="2147483872"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777366014"/>
      </p:ext>
    </p:extLst>
  </p:cSld>
  <p:clrMap bg1="lt1" tx1="dk1" bg2="lt2" tx2="dk2" accent1="accent1" accent2="accent2" accent3="accent3" accent4="accent4" accent5="accent5" accent6="accent6" hlink="hlink" folHlink="folHlink"/>
  <p:sldLayoutIdLst>
    <p:sldLayoutId id="2147483844" r:id="rId1"/>
    <p:sldLayoutId id="2147483878" r:id="rId2"/>
    <p:sldLayoutId id="2147483845" r:id="rId3"/>
    <p:sldLayoutId id="2147483873"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384584074"/>
      </p:ext>
    </p:extLst>
  </p:cSld>
  <p:clrMap bg1="lt1" tx1="dk1" bg2="lt2" tx2="dk2" accent1="accent1" accent2="accent2" accent3="accent3" accent4="accent4" accent5="accent5" accent6="accent6" hlink="hlink" folHlink="folHlink"/>
  <p:sldLayoutIdLst>
    <p:sldLayoutId id="2147483864" r:id="rId1"/>
    <p:sldLayoutId id="2147483868" r:id="rId2"/>
    <p:sldLayoutId id="2147483865" r:id="rId3"/>
    <p:sldLayoutId id="2147483866" r:id="rId4"/>
    <p:sldLayoutId id="2147483867" r:id="rId5"/>
    <p:sldLayoutId id="2147483884" r:id="rId6"/>
    <p:sldLayoutId id="2147483885" r:id="rId7"/>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7"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8"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980338" y="2788695"/>
            <a:ext cx="5486252" cy="985563"/>
          </a:xfrm>
        </p:spPr>
        <p:txBody>
          <a:bodyPr/>
          <a:lstStyle/>
          <a:p>
            <a:r>
              <a:rPr lang="sv-SE" sz="4800" dirty="0"/>
              <a:t>Juridiska förutsättningar</a:t>
            </a:r>
          </a:p>
        </p:txBody>
      </p:sp>
      <p:sp>
        <p:nvSpPr>
          <p:cNvPr id="7" name="Platshållare för text 6"/>
          <p:cNvSpPr>
            <a:spLocks noGrp="1"/>
          </p:cNvSpPr>
          <p:nvPr>
            <p:ph type="body" sz="quarter" idx="14"/>
          </p:nvPr>
        </p:nvSpPr>
        <p:spPr>
          <a:xfrm>
            <a:off x="2999516" y="4251877"/>
            <a:ext cx="5475620" cy="307777"/>
          </a:xfrm>
        </p:spPr>
        <p:txBody>
          <a:bodyPr/>
          <a:lstStyle/>
          <a:p>
            <a:r>
              <a:rPr lang="sv-SE" dirty="0"/>
              <a:t>Jan Persson, 1:e stadsjurist</a:t>
            </a:r>
          </a:p>
        </p:txBody>
      </p:sp>
      <p:sp>
        <p:nvSpPr>
          <p:cNvPr id="3" name="Platshållare för bildnummer 2"/>
          <p:cNvSpPr>
            <a:spLocks noGrp="1"/>
          </p:cNvSpPr>
          <p:nvPr>
            <p:ph type="sldNum" sz="quarter" idx="4294967295"/>
          </p:nvPr>
        </p:nvSpPr>
        <p:spPr>
          <a:xfrm>
            <a:off x="8691563" y="6269038"/>
            <a:ext cx="452437" cy="417512"/>
          </a:xfrm>
        </p:spPr>
        <p:txBody>
          <a:bodyPr/>
          <a:lstStyle/>
          <a:p>
            <a:fld id="{CCB980A4-8073-2E47-BD49-CDC58DACAC28}" type="slidenum">
              <a:rPr lang="sv-SE">
                <a:solidFill>
                  <a:prstClr val="white"/>
                </a:solidFill>
              </a:rPr>
              <a:pPr/>
              <a:t>1</a:t>
            </a:fld>
            <a:endParaRPr lang="sv-SE" dirty="0">
              <a:solidFill>
                <a:prstClr val="white"/>
              </a:solidFill>
            </a:endParaRPr>
          </a:p>
        </p:txBody>
      </p:sp>
      <p:sp>
        <p:nvSpPr>
          <p:cNvPr id="4" name="Platshållare för sidfot 3"/>
          <p:cNvSpPr>
            <a:spLocks noGrp="1"/>
          </p:cNvSpPr>
          <p:nvPr>
            <p:ph type="ftr" sz="quarter" idx="4294967295"/>
          </p:nvPr>
        </p:nvSpPr>
        <p:spPr>
          <a:xfrm>
            <a:off x="323528" y="6237312"/>
            <a:ext cx="2895600" cy="417512"/>
          </a:xfrm>
        </p:spPr>
        <p:txBody>
          <a:bodyPr/>
          <a:lstStyle/>
          <a:p>
            <a:r>
              <a:rPr lang="en-GB"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err="1"/>
              <a:t>Formella</a:t>
            </a:r>
            <a:r>
              <a:rPr lang="en-US" dirty="0"/>
              <a:t> </a:t>
            </a:r>
            <a:r>
              <a:rPr lang="en-US" dirty="0" err="1"/>
              <a:t>yrkanden</a:t>
            </a:r>
            <a:endParaRPr lang="en-US" dirty="0"/>
          </a:p>
        </p:txBody>
      </p:sp>
      <p:sp>
        <p:nvSpPr>
          <p:cNvPr id="24579" name="Rectangle 3"/>
          <p:cNvSpPr>
            <a:spLocks noGrp="1" noChangeArrowheads="1"/>
          </p:cNvSpPr>
          <p:nvPr>
            <p:ph type="body" idx="1"/>
          </p:nvPr>
        </p:nvSpPr>
        <p:spPr/>
        <p:txBody>
          <a:bodyPr/>
          <a:lstStyle/>
          <a:p>
            <a:pPr marL="0" indent="0" eaLnBrk="1" hangingPunct="1">
              <a:buNone/>
            </a:pPr>
            <a:r>
              <a:rPr lang="en-US" dirty="0" err="1">
                <a:solidFill>
                  <a:schemeClr val="accent5">
                    <a:lumMod val="75000"/>
                  </a:schemeClr>
                </a:solidFill>
              </a:rPr>
              <a:t>Bordläggning</a:t>
            </a:r>
            <a:r>
              <a:rPr lang="en-US" dirty="0"/>
              <a:t>, man </a:t>
            </a:r>
            <a:r>
              <a:rPr lang="en-US" dirty="0" err="1"/>
              <a:t>vill</a:t>
            </a:r>
            <a:r>
              <a:rPr lang="en-US" dirty="0"/>
              <a:t> </a:t>
            </a:r>
            <a:r>
              <a:rPr lang="en-US" dirty="0" err="1"/>
              <a:t>tänka</a:t>
            </a:r>
            <a:r>
              <a:rPr lang="en-US" dirty="0"/>
              <a:t> </a:t>
            </a:r>
            <a:r>
              <a:rPr lang="en-US" dirty="0" err="1"/>
              <a:t>mer</a:t>
            </a:r>
            <a:r>
              <a:rPr lang="en-US" dirty="0"/>
              <a:t/>
            </a:r>
            <a:br>
              <a:rPr lang="en-US" dirty="0"/>
            </a:br>
            <a:r>
              <a:rPr lang="en-US" dirty="0" err="1"/>
              <a:t>Då</a:t>
            </a:r>
            <a:r>
              <a:rPr lang="en-US" dirty="0"/>
              <a:t> </a:t>
            </a:r>
            <a:r>
              <a:rPr lang="en-US" dirty="0" err="1"/>
              <a:t>ska</a:t>
            </a:r>
            <a:r>
              <a:rPr lang="en-US" dirty="0"/>
              <a:t> </a:t>
            </a:r>
            <a:r>
              <a:rPr lang="en-US" dirty="0" err="1"/>
              <a:t>ärendet</a:t>
            </a:r>
            <a:r>
              <a:rPr lang="en-US" dirty="0"/>
              <a:t> </a:t>
            </a:r>
            <a:r>
              <a:rPr lang="en-US" dirty="0" err="1"/>
              <a:t>inte</a:t>
            </a:r>
            <a:r>
              <a:rPr lang="en-US" dirty="0"/>
              <a:t> </a:t>
            </a:r>
            <a:r>
              <a:rPr lang="en-US" dirty="0" err="1"/>
              <a:t>tillföras</a:t>
            </a:r>
            <a:r>
              <a:rPr lang="en-US" dirty="0"/>
              <a:t> </a:t>
            </a:r>
            <a:r>
              <a:rPr lang="en-US" dirty="0" err="1"/>
              <a:t>något</a:t>
            </a:r>
            <a:endParaRPr lang="en-US" dirty="0"/>
          </a:p>
          <a:p>
            <a:pPr marL="0" indent="0" eaLnBrk="1" hangingPunct="1">
              <a:buNone/>
            </a:pPr>
            <a:r>
              <a:rPr lang="en-US" dirty="0" err="1">
                <a:solidFill>
                  <a:schemeClr val="accent5">
                    <a:lumMod val="75000"/>
                  </a:schemeClr>
                </a:solidFill>
              </a:rPr>
              <a:t>Återremiss</a:t>
            </a:r>
            <a:r>
              <a:rPr lang="en-US" dirty="0"/>
              <a:t/>
            </a:r>
            <a:br>
              <a:rPr lang="en-US" dirty="0"/>
            </a:br>
            <a:r>
              <a:rPr lang="en-US" dirty="0" err="1"/>
              <a:t>Ärendet</a:t>
            </a:r>
            <a:r>
              <a:rPr lang="en-US" dirty="0"/>
              <a:t> </a:t>
            </a:r>
            <a:r>
              <a:rPr lang="en-US" dirty="0" err="1"/>
              <a:t>ska</a:t>
            </a:r>
            <a:r>
              <a:rPr lang="en-US" dirty="0"/>
              <a:t> </a:t>
            </a:r>
            <a:r>
              <a:rPr lang="en-US" dirty="0" err="1"/>
              <a:t>kompletteras</a:t>
            </a:r>
            <a:endParaRPr lang="en-US" dirty="0"/>
          </a:p>
          <a:p>
            <a:pPr marL="0" indent="0" eaLnBrk="1" hangingPunct="1">
              <a:buNone/>
            </a:pPr>
            <a:r>
              <a:rPr lang="en-US" dirty="0">
                <a:solidFill>
                  <a:schemeClr val="accent5">
                    <a:lumMod val="75000"/>
                  </a:schemeClr>
                </a:solidFill>
              </a:rPr>
              <a:t>Remiss</a:t>
            </a:r>
            <a:r>
              <a:rPr lang="en-US" dirty="0"/>
              <a:t/>
            </a:r>
            <a:br>
              <a:rPr lang="en-US" dirty="0"/>
            </a:br>
            <a:r>
              <a:rPr lang="en-US" dirty="0" err="1"/>
              <a:t>Någons</a:t>
            </a:r>
            <a:r>
              <a:rPr lang="en-US" dirty="0"/>
              <a:t> </a:t>
            </a:r>
            <a:r>
              <a:rPr lang="en-US" dirty="0" err="1"/>
              <a:t>yttrande</a:t>
            </a:r>
            <a:r>
              <a:rPr lang="en-US" dirty="0"/>
              <a:t> </a:t>
            </a:r>
            <a:r>
              <a:rPr lang="en-US" dirty="0" err="1"/>
              <a:t>ska</a:t>
            </a:r>
            <a:r>
              <a:rPr lang="en-US" dirty="0"/>
              <a:t> </a:t>
            </a:r>
            <a:r>
              <a:rPr lang="en-US" dirty="0" err="1"/>
              <a:t>inhämtas</a:t>
            </a:r>
            <a:endParaRPr lang="en-US" dirty="0"/>
          </a:p>
          <a:p>
            <a:pPr marL="0" indent="0" eaLnBrk="1" hangingPunct="1">
              <a:buNone/>
            </a:pPr>
            <a:r>
              <a:rPr lang="en-US" dirty="0" err="1">
                <a:solidFill>
                  <a:schemeClr val="accent5">
                    <a:lumMod val="75000"/>
                  </a:schemeClr>
                </a:solidFill>
              </a:rPr>
              <a:t>Ajournering</a:t>
            </a:r>
            <a:r>
              <a:rPr lang="en-US" dirty="0"/>
              <a:t/>
            </a:r>
            <a:br>
              <a:rPr lang="en-US" dirty="0"/>
            </a:br>
            <a:r>
              <a:rPr lang="en-US" dirty="0" err="1"/>
              <a:t>Paus</a:t>
            </a:r>
            <a:r>
              <a:rPr lang="en-US" dirty="0"/>
              <a:t> </a:t>
            </a:r>
            <a:r>
              <a:rPr lang="en-US" dirty="0" err="1"/>
              <a:t>i</a:t>
            </a:r>
            <a:r>
              <a:rPr lang="en-US" dirty="0"/>
              <a:t> </a:t>
            </a:r>
            <a:r>
              <a:rPr lang="en-US" dirty="0" err="1"/>
              <a:t>mötet</a:t>
            </a: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err="1"/>
              <a:t>Materiella</a:t>
            </a:r>
            <a:r>
              <a:rPr lang="en-US" dirty="0"/>
              <a:t> </a:t>
            </a:r>
            <a:r>
              <a:rPr lang="en-US" dirty="0" err="1"/>
              <a:t>yrkanden</a:t>
            </a:r>
            <a:endParaRPr lang="en-US" dirty="0"/>
          </a:p>
        </p:txBody>
      </p:sp>
      <p:sp>
        <p:nvSpPr>
          <p:cNvPr id="25603" name="Rectangle 3"/>
          <p:cNvSpPr>
            <a:spLocks noGrp="1" noChangeArrowheads="1"/>
          </p:cNvSpPr>
          <p:nvPr>
            <p:ph type="body" idx="1"/>
          </p:nvPr>
        </p:nvSpPr>
        <p:spPr/>
        <p:txBody>
          <a:bodyPr/>
          <a:lstStyle/>
          <a:p>
            <a:pPr marL="0" indent="0" eaLnBrk="1" hangingPunct="1">
              <a:buNone/>
              <a:tabLst>
                <a:tab pos="1168400" algn="l"/>
              </a:tabLst>
            </a:pPr>
            <a:r>
              <a:rPr lang="en-US" sz="2400" dirty="0" err="1">
                <a:solidFill>
                  <a:srgbClr val="C00000"/>
                </a:solidFill>
              </a:rPr>
              <a:t>Bifall</a:t>
            </a:r>
            <a:r>
              <a:rPr lang="en-US" sz="2400" dirty="0"/>
              <a:t>	– </a:t>
            </a:r>
            <a:r>
              <a:rPr lang="en-US" sz="2400" dirty="0" err="1"/>
              <a:t>ja</a:t>
            </a:r>
            <a:r>
              <a:rPr lang="en-US" sz="2400" dirty="0"/>
              <a:t> till </a:t>
            </a:r>
            <a:r>
              <a:rPr lang="en-US" sz="2400" dirty="0" err="1"/>
              <a:t>förslaget</a:t>
            </a:r>
            <a:endParaRPr lang="en-US" sz="2400" dirty="0"/>
          </a:p>
          <a:p>
            <a:pPr marL="0" indent="0" eaLnBrk="1" hangingPunct="1">
              <a:buNone/>
              <a:tabLst>
                <a:tab pos="1168400" algn="l"/>
              </a:tabLst>
            </a:pPr>
            <a:r>
              <a:rPr lang="en-US" sz="2400" dirty="0" err="1">
                <a:solidFill>
                  <a:srgbClr val="C00000"/>
                </a:solidFill>
              </a:rPr>
              <a:t>Avslag</a:t>
            </a:r>
            <a:r>
              <a:rPr lang="en-US" sz="2400" dirty="0">
                <a:solidFill>
                  <a:srgbClr val="C00000"/>
                </a:solidFill>
              </a:rPr>
              <a:t>	</a:t>
            </a:r>
            <a:r>
              <a:rPr lang="en-US" sz="2400" dirty="0"/>
              <a:t>– </a:t>
            </a:r>
            <a:r>
              <a:rPr lang="en-US" sz="2400" dirty="0" err="1"/>
              <a:t>nej</a:t>
            </a:r>
            <a:r>
              <a:rPr lang="en-US" sz="2400" dirty="0"/>
              <a:t> till </a:t>
            </a:r>
            <a:r>
              <a:rPr lang="en-US" sz="2400" dirty="0" err="1"/>
              <a:t>förslaget</a:t>
            </a:r>
            <a:endParaRPr lang="en-US" sz="2400" dirty="0"/>
          </a:p>
          <a:p>
            <a:pPr marL="0" indent="0" eaLnBrk="1" hangingPunct="1">
              <a:buNone/>
              <a:tabLst>
                <a:tab pos="1168400" algn="l"/>
              </a:tabLst>
            </a:pPr>
            <a:r>
              <a:rPr lang="en-US" sz="2400" dirty="0" err="1">
                <a:solidFill>
                  <a:srgbClr val="C00000"/>
                </a:solidFill>
              </a:rPr>
              <a:t>Ändring</a:t>
            </a:r>
            <a:r>
              <a:rPr lang="en-US" sz="2400" dirty="0"/>
              <a:t>	– </a:t>
            </a:r>
            <a:r>
              <a:rPr lang="en-US" sz="2400" dirty="0" err="1"/>
              <a:t>ja</a:t>
            </a:r>
            <a:r>
              <a:rPr lang="en-US" sz="2400" dirty="0"/>
              <a:t> till </a:t>
            </a:r>
            <a:r>
              <a:rPr lang="en-US" sz="2400" dirty="0" err="1"/>
              <a:t>förslaget</a:t>
            </a:r>
            <a:r>
              <a:rPr lang="en-US" sz="2400" dirty="0"/>
              <a:t> med </a:t>
            </a:r>
            <a:r>
              <a:rPr lang="en-US" sz="2400" dirty="0" err="1"/>
              <a:t>viss</a:t>
            </a:r>
            <a:r>
              <a:rPr lang="en-US" sz="2400" dirty="0"/>
              <a:t> </a:t>
            </a:r>
            <a:r>
              <a:rPr lang="en-US" sz="2400" dirty="0" err="1"/>
              <a:t>justering</a:t>
            </a:r>
            <a:endParaRPr lang="en-US" sz="2400" dirty="0"/>
          </a:p>
          <a:p>
            <a:pPr marL="0" indent="0" eaLnBrk="1" hangingPunct="1">
              <a:buNone/>
              <a:tabLst>
                <a:tab pos="1168400" algn="l"/>
              </a:tabLst>
            </a:pPr>
            <a:r>
              <a:rPr lang="en-US" sz="2400" dirty="0" err="1">
                <a:solidFill>
                  <a:srgbClr val="C00000"/>
                </a:solidFill>
              </a:rPr>
              <a:t>Tillägg</a:t>
            </a:r>
            <a:r>
              <a:rPr lang="en-US" sz="2400" dirty="0"/>
              <a:t>	– </a:t>
            </a:r>
            <a:r>
              <a:rPr lang="en-US" sz="2400" dirty="0" err="1"/>
              <a:t>ja</a:t>
            </a:r>
            <a:r>
              <a:rPr lang="en-US" sz="2400" dirty="0"/>
              <a:t> till </a:t>
            </a:r>
            <a:r>
              <a:rPr lang="en-US" sz="2400" dirty="0" err="1"/>
              <a:t>förslaget</a:t>
            </a:r>
            <a:r>
              <a:rPr lang="en-US" sz="2400" dirty="0"/>
              <a:t> </a:t>
            </a:r>
            <a:r>
              <a:rPr lang="en-US" sz="2400" dirty="0" err="1"/>
              <a:t>och</a:t>
            </a:r>
            <a:r>
              <a:rPr lang="en-US" sz="2400" dirty="0"/>
              <a:t> </a:t>
            </a:r>
            <a:r>
              <a:rPr lang="en-US" sz="2400" dirty="0" err="1"/>
              <a:t>dessutom</a:t>
            </a:r>
            <a:r>
              <a:rPr lang="en-US" sz="2400" dirty="0"/>
              <a:t> </a:t>
            </a:r>
            <a:r>
              <a:rPr lang="en-US" sz="2400" dirty="0" err="1"/>
              <a:t>lite</a:t>
            </a:r>
            <a:r>
              <a:rPr lang="en-US" sz="2400" dirty="0"/>
              <a:t> till</a:t>
            </a:r>
          </a:p>
          <a:p>
            <a:pPr eaLnBrk="1" hangingPunct="1">
              <a:buFont typeface="Times" pitchFamily="18" charset="0"/>
              <a:buNone/>
            </a:pPr>
            <a:endParaRPr lang="en-US" sz="2400"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err="1"/>
              <a:t>Beslutsordning</a:t>
            </a:r>
            <a:endParaRPr lang="en-US" dirty="0"/>
          </a:p>
        </p:txBody>
      </p:sp>
      <p:sp>
        <p:nvSpPr>
          <p:cNvPr id="23555" name="Rectangle 3"/>
          <p:cNvSpPr>
            <a:spLocks noGrp="1" noChangeArrowheads="1"/>
          </p:cNvSpPr>
          <p:nvPr>
            <p:ph type="body" sz="quarter" idx="13"/>
          </p:nvPr>
        </p:nvSpPr>
        <p:spPr/>
        <p:txBody>
          <a:bodyPr/>
          <a:lstStyle/>
          <a:p>
            <a:pPr marL="0" indent="0" eaLnBrk="1" hangingPunct="1">
              <a:buNone/>
            </a:pPr>
            <a:r>
              <a:rPr lang="en-US" dirty="0" err="1"/>
              <a:t>Förslag</a:t>
            </a:r>
            <a:r>
              <a:rPr lang="en-US" dirty="0"/>
              <a:t> </a:t>
            </a:r>
            <a:r>
              <a:rPr lang="en-US" dirty="0" err="1"/>
              <a:t>och</a:t>
            </a:r>
            <a:r>
              <a:rPr lang="en-US" dirty="0"/>
              <a:t> </a:t>
            </a:r>
            <a:r>
              <a:rPr lang="en-US" dirty="0" err="1"/>
              <a:t>yrkande</a:t>
            </a:r>
            <a:r>
              <a:rPr lang="en-US" dirty="0"/>
              <a:t> </a:t>
            </a:r>
            <a:r>
              <a:rPr lang="en-US" dirty="0" err="1"/>
              <a:t>ska</a:t>
            </a:r>
            <a:r>
              <a:rPr lang="en-US" dirty="0"/>
              <a:t> </a:t>
            </a:r>
            <a:r>
              <a:rPr lang="en-US" dirty="0" err="1"/>
              <a:t>framställas</a:t>
            </a:r>
            <a:r>
              <a:rPr lang="en-US" dirty="0"/>
              <a:t> </a:t>
            </a:r>
            <a:r>
              <a:rPr lang="en-US" dirty="0" err="1"/>
              <a:t>så</a:t>
            </a:r>
            <a:r>
              <a:rPr lang="en-US" dirty="0"/>
              <a:t> </a:t>
            </a:r>
            <a:r>
              <a:rPr lang="en-US" dirty="0" err="1"/>
              <a:t>att</a:t>
            </a:r>
            <a:r>
              <a:rPr lang="en-US" dirty="0"/>
              <a:t> de </a:t>
            </a:r>
            <a:r>
              <a:rPr lang="en-US" dirty="0" err="1"/>
              <a:t>kan</a:t>
            </a:r>
            <a:r>
              <a:rPr lang="en-US" dirty="0"/>
              <a:t> </a:t>
            </a:r>
            <a:r>
              <a:rPr lang="en-US" dirty="0" err="1"/>
              <a:t>besvaras</a:t>
            </a:r>
            <a:r>
              <a:rPr lang="en-US" dirty="0"/>
              <a:t/>
            </a:r>
            <a:br>
              <a:rPr lang="en-US" dirty="0"/>
            </a:br>
            <a:r>
              <a:rPr lang="en-US" dirty="0"/>
              <a:t>med </a:t>
            </a:r>
            <a:r>
              <a:rPr lang="en-US" dirty="0" err="1"/>
              <a:t>ja</a:t>
            </a:r>
            <a:r>
              <a:rPr lang="en-US" dirty="0"/>
              <a:t> </a:t>
            </a:r>
            <a:r>
              <a:rPr lang="en-US" dirty="0" err="1"/>
              <a:t>eller</a:t>
            </a:r>
            <a:r>
              <a:rPr lang="en-US" dirty="0"/>
              <a:t> </a:t>
            </a:r>
            <a:r>
              <a:rPr lang="en-US" dirty="0" err="1"/>
              <a:t>nej</a:t>
            </a:r>
            <a:endParaRPr lang="en-US" dirty="0"/>
          </a:p>
          <a:p>
            <a:pPr marL="0" indent="0" eaLnBrk="1" hangingPunct="1">
              <a:buNone/>
              <a:tabLst>
                <a:tab pos="2328863" algn="l"/>
              </a:tabLst>
            </a:pPr>
            <a:r>
              <a:rPr lang="en-US" dirty="0" err="1">
                <a:solidFill>
                  <a:srgbClr val="C00000"/>
                </a:solidFill>
              </a:rPr>
              <a:t>Ett</a:t>
            </a:r>
            <a:r>
              <a:rPr lang="en-US" dirty="0">
                <a:solidFill>
                  <a:srgbClr val="C00000"/>
                </a:solidFill>
              </a:rPr>
              <a:t> </a:t>
            </a:r>
            <a:r>
              <a:rPr lang="en-US" dirty="0" err="1">
                <a:solidFill>
                  <a:srgbClr val="C00000"/>
                </a:solidFill>
              </a:rPr>
              <a:t>förslag</a:t>
            </a:r>
            <a:r>
              <a:rPr lang="en-US" dirty="0">
                <a:solidFill>
                  <a:srgbClr val="C00000"/>
                </a:solidFill>
              </a:rPr>
              <a:t>	</a:t>
            </a:r>
            <a:r>
              <a:rPr lang="en-US" dirty="0"/>
              <a:t>– </a:t>
            </a:r>
            <a:r>
              <a:rPr lang="en-US" dirty="0" err="1"/>
              <a:t>bifall</a:t>
            </a:r>
            <a:r>
              <a:rPr lang="en-US" dirty="0"/>
              <a:t> </a:t>
            </a:r>
            <a:r>
              <a:rPr lang="en-US" dirty="0" err="1"/>
              <a:t>eller</a:t>
            </a:r>
            <a:r>
              <a:rPr lang="en-US" dirty="0"/>
              <a:t> </a:t>
            </a:r>
            <a:r>
              <a:rPr lang="en-US" dirty="0" err="1"/>
              <a:t>avslag</a:t>
            </a:r>
            <a:endParaRPr lang="en-US" dirty="0"/>
          </a:p>
          <a:p>
            <a:pPr marL="0" indent="0" eaLnBrk="1" hangingPunct="1">
              <a:buNone/>
              <a:tabLst>
                <a:tab pos="2328863" algn="l"/>
              </a:tabLst>
            </a:pPr>
            <a:r>
              <a:rPr lang="en-US" dirty="0" err="1">
                <a:solidFill>
                  <a:srgbClr val="C00000"/>
                </a:solidFill>
              </a:rPr>
              <a:t>Två</a:t>
            </a:r>
            <a:r>
              <a:rPr lang="en-US" dirty="0">
                <a:solidFill>
                  <a:srgbClr val="C00000"/>
                </a:solidFill>
              </a:rPr>
              <a:t> </a:t>
            </a:r>
            <a:r>
              <a:rPr lang="en-US" dirty="0" err="1">
                <a:solidFill>
                  <a:srgbClr val="C00000"/>
                </a:solidFill>
              </a:rPr>
              <a:t>förslag</a:t>
            </a:r>
            <a:r>
              <a:rPr lang="en-US" dirty="0">
                <a:solidFill>
                  <a:srgbClr val="C00000"/>
                </a:solidFill>
              </a:rPr>
              <a:t>	</a:t>
            </a:r>
            <a:r>
              <a:rPr lang="en-US" dirty="0"/>
              <a:t>– </a:t>
            </a:r>
            <a:r>
              <a:rPr lang="en-US" dirty="0" err="1"/>
              <a:t>ställer</a:t>
            </a:r>
            <a:r>
              <a:rPr lang="en-US" dirty="0"/>
              <a:t> </a:t>
            </a:r>
            <a:r>
              <a:rPr lang="en-US" dirty="0" err="1"/>
              <a:t>dem</a:t>
            </a:r>
            <a:r>
              <a:rPr lang="en-US" dirty="0"/>
              <a:t> </a:t>
            </a:r>
            <a:r>
              <a:rPr lang="en-US" dirty="0" err="1"/>
              <a:t>emot</a:t>
            </a:r>
            <a:r>
              <a:rPr lang="en-US" dirty="0"/>
              <a:t> </a:t>
            </a:r>
            <a:r>
              <a:rPr lang="en-US" dirty="0" err="1"/>
              <a:t>varanda</a:t>
            </a:r>
            <a:endParaRPr lang="en-US" dirty="0"/>
          </a:p>
          <a:p>
            <a:pPr marL="0" indent="0" eaLnBrk="1" hangingPunct="1">
              <a:buNone/>
              <a:tabLst>
                <a:tab pos="2328863" algn="l"/>
              </a:tabLst>
            </a:pPr>
            <a:r>
              <a:rPr lang="en-US" dirty="0" err="1">
                <a:solidFill>
                  <a:srgbClr val="C00000"/>
                </a:solidFill>
              </a:rPr>
              <a:t>Tre</a:t>
            </a:r>
            <a:r>
              <a:rPr lang="en-US" dirty="0">
                <a:solidFill>
                  <a:srgbClr val="C00000"/>
                </a:solidFill>
              </a:rPr>
              <a:t> </a:t>
            </a:r>
            <a:r>
              <a:rPr lang="en-US" dirty="0" err="1">
                <a:solidFill>
                  <a:srgbClr val="C00000"/>
                </a:solidFill>
              </a:rPr>
              <a:t>eller</a:t>
            </a:r>
            <a:r>
              <a:rPr lang="en-US" dirty="0">
                <a:solidFill>
                  <a:srgbClr val="C00000"/>
                </a:solidFill>
              </a:rPr>
              <a:t> </a:t>
            </a:r>
            <a:r>
              <a:rPr lang="en-US" dirty="0" err="1">
                <a:solidFill>
                  <a:srgbClr val="C00000"/>
                </a:solidFill>
              </a:rPr>
              <a:t>fler</a:t>
            </a:r>
            <a:r>
              <a:rPr lang="en-US" dirty="0">
                <a:solidFill>
                  <a:srgbClr val="C00000"/>
                </a:solidFill>
              </a:rPr>
              <a:t> </a:t>
            </a:r>
            <a:r>
              <a:rPr lang="en-US" dirty="0" err="1">
                <a:solidFill>
                  <a:srgbClr val="C00000"/>
                </a:solidFill>
              </a:rPr>
              <a:t>förslag</a:t>
            </a:r>
            <a:r>
              <a:rPr lang="en-US" dirty="0">
                <a:solidFill>
                  <a:srgbClr val="C00000"/>
                </a:solidFill>
              </a:rPr>
              <a:t>	</a:t>
            </a:r>
            <a:r>
              <a:rPr lang="en-US" dirty="0"/>
              <a:t>– </a:t>
            </a:r>
            <a:r>
              <a:rPr lang="en-US" dirty="0" err="1"/>
              <a:t>frågar</a:t>
            </a:r>
            <a:r>
              <a:rPr lang="en-US" dirty="0"/>
              <a:t> </a:t>
            </a:r>
            <a:r>
              <a:rPr lang="en-US" dirty="0" err="1"/>
              <a:t>på</a:t>
            </a:r>
            <a:r>
              <a:rPr lang="en-US" dirty="0"/>
              <a:t> </a:t>
            </a:r>
            <a:r>
              <a:rPr lang="en-US" dirty="0" err="1"/>
              <a:t>varje</a:t>
            </a:r>
            <a:r>
              <a:rPr lang="en-US" dirty="0"/>
              <a:t>, </a:t>
            </a:r>
            <a:r>
              <a:rPr lang="en-US" dirty="0" err="1"/>
              <a:t>bifall</a:t>
            </a:r>
            <a:r>
              <a:rPr lang="en-US" dirty="0"/>
              <a:t> </a:t>
            </a:r>
            <a:r>
              <a:rPr lang="en-US" dirty="0" err="1"/>
              <a:t>eller</a:t>
            </a:r>
            <a:r>
              <a:rPr lang="en-US" dirty="0"/>
              <a:t> </a:t>
            </a:r>
            <a:r>
              <a:rPr lang="en-US" dirty="0" err="1"/>
              <a:t>avslag</a:t>
            </a:r>
            <a:endParaRPr lang="en-US" dirty="0"/>
          </a:p>
          <a:p>
            <a:pPr marL="0" indent="0" eaLnBrk="1" hangingPunct="1">
              <a:buNone/>
            </a:pPr>
            <a:r>
              <a:rPr lang="en-US" dirty="0" err="1"/>
              <a:t>Ordföranden</a:t>
            </a:r>
            <a:r>
              <a:rPr lang="en-US" dirty="0"/>
              <a:t> </a:t>
            </a:r>
            <a:r>
              <a:rPr lang="en-US" dirty="0" err="1"/>
              <a:t>säger</a:t>
            </a:r>
            <a:r>
              <a:rPr lang="en-US" dirty="0"/>
              <a:t> </a:t>
            </a:r>
            <a:r>
              <a:rPr lang="en-US" dirty="0" err="1"/>
              <a:t>hur</a:t>
            </a:r>
            <a:r>
              <a:rPr lang="en-US" dirty="0"/>
              <a:t> </a:t>
            </a:r>
            <a:r>
              <a:rPr lang="en-US" dirty="0" err="1"/>
              <a:t>röstningen</a:t>
            </a:r>
            <a:r>
              <a:rPr lang="en-US" dirty="0"/>
              <a:t> </a:t>
            </a:r>
            <a:r>
              <a:rPr lang="en-US" dirty="0" err="1"/>
              <a:t>blivit</a:t>
            </a:r>
            <a:r>
              <a:rPr lang="en-US" dirty="0"/>
              <a:t>, </a:t>
            </a:r>
            <a:r>
              <a:rPr lang="en-US" dirty="0" err="1"/>
              <a:t>då</a:t>
            </a:r>
            <a:r>
              <a:rPr lang="en-US" dirty="0"/>
              <a:t> </a:t>
            </a:r>
            <a:r>
              <a:rPr lang="en-US" dirty="0" err="1"/>
              <a:t>kan</a:t>
            </a:r>
            <a:r>
              <a:rPr lang="en-US" dirty="0"/>
              <a:t> man </a:t>
            </a:r>
            <a:r>
              <a:rPr lang="en-US" dirty="0" err="1"/>
              <a:t>begära</a:t>
            </a:r>
            <a:r>
              <a:rPr lang="en-US" dirty="0"/>
              <a:t> </a:t>
            </a:r>
            <a:r>
              <a:rPr lang="en-US" dirty="0" err="1"/>
              <a:t>omröstning</a:t>
            </a:r>
            <a:r>
              <a:rPr lang="en-US" dirty="0"/>
              <a:t>(</a:t>
            </a:r>
            <a:r>
              <a:rPr lang="en-US" dirty="0" err="1"/>
              <a:t>votering</a:t>
            </a:r>
            <a:r>
              <a:rPr lang="en-US" dirty="0"/>
              <a:t>)  </a:t>
            </a:r>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Övning 1</a:t>
            </a:r>
          </a:p>
        </p:txBody>
      </p:sp>
      <p:sp>
        <p:nvSpPr>
          <p:cNvPr id="26626" name="Platshållare för innehåll 2"/>
          <p:cNvSpPr>
            <a:spLocks noGrp="1"/>
          </p:cNvSpPr>
          <p:nvPr>
            <p:ph type="body" sz="quarter" idx="13"/>
          </p:nvPr>
        </p:nvSpPr>
        <p:spPr>
          <a:xfrm>
            <a:off x="522000" y="1196752"/>
            <a:ext cx="8228598" cy="4937648"/>
          </a:xfrm>
        </p:spPr>
        <p:txBody>
          <a:bodyPr/>
          <a:lstStyle/>
          <a:p>
            <a:pPr marL="0" indent="0">
              <a:buFont typeface="Times" pitchFamily="18" charset="0"/>
              <a:buNone/>
            </a:pPr>
            <a:r>
              <a:rPr lang="sv-SE" sz="1400" dirty="0"/>
              <a:t>Den nye förvaltningschefen vill satsa på en </a:t>
            </a:r>
            <a:r>
              <a:rPr lang="sv-SE" sz="1400" dirty="0" err="1"/>
              <a:t>kick-off</a:t>
            </a:r>
            <a:r>
              <a:rPr lang="sv-SE" sz="1400" dirty="0"/>
              <a:t> för sin ledningsgrupp men du som är ordförande är osäker och vill lyfta frågan i nämnden. Förvaltningschefen surnar till och pratar med flera av ledamöterna. Sen skriver han fram ett förslag till beslut om att resa till Miami för att under en veckas program tillägna sig den amerikanska styrningsfilosofin. Du sätter upp ärendet på nämndens kallelse.</a:t>
            </a:r>
          </a:p>
          <a:p>
            <a:pPr>
              <a:buFont typeface="Times" pitchFamily="18" charset="0"/>
              <a:buNone/>
            </a:pPr>
            <a:r>
              <a:rPr lang="sv-SE" sz="1400" dirty="0"/>
              <a:t>Det blir en livlig debatt och följande yrkanden läggs.</a:t>
            </a:r>
          </a:p>
          <a:p>
            <a:r>
              <a:rPr lang="sv-SE" sz="1400" dirty="0"/>
              <a:t>Bosse och tre andra tycker ledningsgruppen ska få resa till Miami</a:t>
            </a:r>
          </a:p>
          <a:p>
            <a:r>
              <a:rPr lang="sv-SE" sz="1400" dirty="0"/>
              <a:t>Gunvor blir så arg att hon begära att nämnden avskedar förvaltningschefen</a:t>
            </a:r>
          </a:p>
          <a:p>
            <a:r>
              <a:rPr lang="sv-SE" sz="1400" dirty="0"/>
              <a:t>Anna vill att förvaltningschefen ska ta fram ett nytt förslag som håller sig inom Sveriges gränser</a:t>
            </a:r>
          </a:p>
          <a:p>
            <a:r>
              <a:rPr lang="sv-SE" sz="1400" dirty="0"/>
              <a:t>Gunnar vill att ärendet bordläggs för att behandlas vid nästa möte</a:t>
            </a:r>
            <a:r>
              <a:rPr lang="sv-SE" sz="1400" dirty="0" smtClean="0"/>
              <a:t>.</a:t>
            </a:r>
          </a:p>
          <a:p>
            <a:r>
              <a:rPr lang="sv-SE" sz="1400" dirty="0" smtClean="0"/>
              <a:t>Du har själv som ordförande insett värdet av en kickoff, men med hänsyn till nämndens ekonomi, föreslår du att den ska äga rum inom 50 mil och får kosta högst 50.000 kr.</a:t>
            </a:r>
          </a:p>
          <a:p>
            <a:pPr marL="0" indent="0">
              <a:buFont typeface="Times" pitchFamily="18" charset="0"/>
              <a:buNone/>
            </a:pPr>
            <a:r>
              <a:rPr lang="sv-SE" sz="1400" dirty="0" smtClean="0"/>
              <a:t>Mötet ajourneras för sedvanlig kaffepaus och du har tio minuter på dig att förbereda din propositionsordning.</a:t>
            </a:r>
          </a:p>
          <a:p>
            <a:pPr marL="0" indent="0">
              <a:buFont typeface="Times" pitchFamily="18" charset="0"/>
              <a:buNone/>
            </a:pPr>
            <a:r>
              <a:rPr lang="sv-SE" sz="1400" dirty="0" smtClean="0"/>
              <a:t>Hur väljer du att hantera förslagen?</a:t>
            </a:r>
            <a:r>
              <a:rPr lang="sv-SE" sz="1600" dirty="0" smtClean="0"/>
              <a:t> </a:t>
            </a:r>
            <a:endParaRPr lang="sv-SE" sz="1800"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Beslut och protokoll</a:t>
            </a:r>
          </a:p>
        </p:txBody>
      </p:sp>
      <p:sp>
        <p:nvSpPr>
          <p:cNvPr id="3" name="Platshållare för innehåll 2"/>
          <p:cNvSpPr>
            <a:spLocks noGrp="1"/>
          </p:cNvSpPr>
          <p:nvPr>
            <p:ph type="body" sz="quarter" idx="13"/>
          </p:nvPr>
        </p:nvSpPr>
        <p:spPr/>
        <p:txBody>
          <a:bodyPr/>
          <a:lstStyle/>
          <a:p>
            <a:r>
              <a:rPr lang="sv-SE" dirty="0"/>
              <a:t>Yrkanden ska framgå i protokollet</a:t>
            </a:r>
          </a:p>
          <a:p>
            <a:r>
              <a:rPr lang="sv-SE" dirty="0"/>
              <a:t>Öppen omröstning innebär att röstningen sker öppet och redovisas i protokoll</a:t>
            </a:r>
          </a:p>
          <a:p>
            <a:r>
              <a:rPr lang="sv-SE" dirty="0"/>
              <a:t>Vid val sker sluten omröstning med valsedel i valurna och då ser man inte vem som röstat på vem</a:t>
            </a:r>
          </a:p>
          <a:p>
            <a:r>
              <a:rPr lang="sv-SE" dirty="0"/>
              <a:t>Du har rätt att vid reservation ge in en skriftlig sådan innan protokollet justerats</a:t>
            </a:r>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v-SE" dirty="0"/>
              <a:t>Den kommunala kompetensen </a:t>
            </a:r>
            <a:endParaRPr lang="en-US" dirty="0"/>
          </a:p>
        </p:txBody>
      </p:sp>
      <p:sp>
        <p:nvSpPr>
          <p:cNvPr id="6147" name="Rectangle 3"/>
          <p:cNvSpPr>
            <a:spLocks noGrp="1" noChangeArrowheads="1"/>
          </p:cNvSpPr>
          <p:nvPr>
            <p:ph type="body" sz="quarter" idx="13"/>
          </p:nvPr>
        </p:nvSpPr>
        <p:spPr/>
        <p:txBody>
          <a:bodyPr/>
          <a:lstStyle/>
          <a:p>
            <a:pPr eaLnBrk="1" hangingPunct="1">
              <a:lnSpc>
                <a:spcPct val="90000"/>
              </a:lnSpc>
            </a:pPr>
            <a:r>
              <a:rPr lang="sv-SE" dirty="0"/>
              <a:t>Allmänintresset och förbudet ge stöd åt enskild. </a:t>
            </a:r>
          </a:p>
          <a:p>
            <a:pPr eaLnBrk="1" hangingPunct="1">
              <a:lnSpc>
                <a:spcPct val="90000"/>
              </a:lnSpc>
            </a:pPr>
            <a:r>
              <a:rPr lang="sv-SE" dirty="0"/>
              <a:t>Lokaliseringsprincipen. </a:t>
            </a:r>
          </a:p>
          <a:p>
            <a:pPr eaLnBrk="1" hangingPunct="1">
              <a:lnSpc>
                <a:spcPct val="90000"/>
              </a:lnSpc>
            </a:pPr>
            <a:r>
              <a:rPr lang="sv-SE" dirty="0"/>
              <a:t>Får inte avse andras verksamhetsområde till exempel staten, landsting, annan kommun eller det egentliga näringslivet</a:t>
            </a:r>
          </a:p>
          <a:p>
            <a:pPr eaLnBrk="1" hangingPunct="1">
              <a:lnSpc>
                <a:spcPct val="90000"/>
              </a:lnSpc>
            </a:pPr>
            <a:r>
              <a:rPr lang="sv-SE" dirty="0"/>
              <a:t>Får inte bedriva spekulativ (vinst) verksamhet</a:t>
            </a:r>
          </a:p>
          <a:p>
            <a:pPr eaLnBrk="1" hangingPunct="1">
              <a:lnSpc>
                <a:spcPct val="90000"/>
              </a:lnSpc>
            </a:pPr>
            <a:r>
              <a:rPr lang="sv-SE" dirty="0"/>
              <a:t>Utvidgad genom befogenhetslagen och lagar som anger vad vi måste göra.</a:t>
            </a:r>
          </a:p>
          <a:p>
            <a:pPr eaLnBrk="1" hangingPunct="1">
              <a:lnSpc>
                <a:spcPct val="90000"/>
              </a:lnSpc>
              <a:buFont typeface="Times" pitchFamily="18" charset="0"/>
              <a:buNone/>
            </a:pPr>
            <a:endParaRPr lang="sv-SE" dirty="0"/>
          </a:p>
          <a:p>
            <a:pPr eaLnBrk="1" hangingPunct="1">
              <a:lnSpc>
                <a:spcPct val="90000"/>
              </a:lnSpc>
              <a:buFont typeface="Times" pitchFamily="18" charset="0"/>
              <a:buNone/>
            </a:pP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v-SE" dirty="0"/>
              <a:t>Principer för kommunal verksamhet</a:t>
            </a:r>
            <a:endParaRPr lang="en-US" dirty="0"/>
          </a:p>
        </p:txBody>
      </p:sp>
      <p:sp>
        <p:nvSpPr>
          <p:cNvPr id="7171" name="Rectangle 3"/>
          <p:cNvSpPr>
            <a:spLocks noGrp="1" noChangeArrowheads="1"/>
          </p:cNvSpPr>
          <p:nvPr>
            <p:ph type="body" sz="quarter" idx="13"/>
          </p:nvPr>
        </p:nvSpPr>
        <p:spPr/>
        <p:txBody>
          <a:bodyPr/>
          <a:lstStyle/>
          <a:p>
            <a:pPr eaLnBrk="1" hangingPunct="1"/>
            <a:r>
              <a:rPr lang="sv-SE" dirty="0"/>
              <a:t>Självkostnadsprincipen</a:t>
            </a:r>
          </a:p>
          <a:p>
            <a:pPr eaLnBrk="1" hangingPunct="1"/>
            <a:r>
              <a:rPr lang="sv-SE" dirty="0"/>
              <a:t>Likställighetsprincipen</a:t>
            </a:r>
          </a:p>
          <a:p>
            <a:pPr eaLnBrk="1" hangingPunct="1"/>
            <a:r>
              <a:rPr lang="sv-SE" dirty="0"/>
              <a:t>Förbud mot retroaktiva beslut till nackdel för någon</a:t>
            </a: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quarter" idx="13"/>
          </p:nvPr>
        </p:nvSpPr>
        <p:spPr/>
        <p:txBody>
          <a:bodyPr/>
          <a:lstStyle/>
          <a:p>
            <a:pPr eaLnBrk="1" hangingPunct="1">
              <a:lnSpc>
                <a:spcPct val="90000"/>
              </a:lnSpc>
            </a:pPr>
            <a:r>
              <a:rPr lang="sv-SE" dirty="0"/>
              <a:t>Socialtjänstlagen om försörjningsstöd</a:t>
            </a:r>
          </a:p>
          <a:p>
            <a:pPr eaLnBrk="1" hangingPunct="1">
              <a:lnSpc>
                <a:spcPct val="90000"/>
              </a:lnSpc>
            </a:pPr>
            <a:r>
              <a:rPr lang="sv-SE" dirty="0"/>
              <a:t>Handel med el, fjärrvärme, naturgas </a:t>
            </a:r>
            <a:br>
              <a:rPr lang="sv-SE" dirty="0"/>
            </a:br>
            <a:r>
              <a:rPr lang="sv-SE" dirty="0"/>
              <a:t>skall drivas på affärsmässig grund </a:t>
            </a:r>
          </a:p>
          <a:p>
            <a:pPr eaLnBrk="1" hangingPunct="1">
              <a:lnSpc>
                <a:spcPct val="90000"/>
              </a:lnSpc>
            </a:pPr>
            <a:r>
              <a:rPr lang="sv-SE" dirty="0"/>
              <a:t>Allmännyttiga bostadsföretag ska bedriva verksamheten enligt affärsmässiga principer</a:t>
            </a:r>
          </a:p>
          <a:p>
            <a:pPr eaLnBrk="1" hangingPunct="1">
              <a:lnSpc>
                <a:spcPct val="90000"/>
              </a:lnSpc>
            </a:pPr>
            <a:r>
              <a:rPr lang="en-US" dirty="0" err="1"/>
              <a:t>Medfinansiering</a:t>
            </a:r>
            <a:r>
              <a:rPr lang="en-US" dirty="0"/>
              <a:t> </a:t>
            </a:r>
            <a:r>
              <a:rPr lang="en-US" dirty="0" err="1"/>
              <a:t>av</a:t>
            </a:r>
            <a:r>
              <a:rPr lang="en-US" dirty="0"/>
              <a:t> </a:t>
            </a:r>
            <a:r>
              <a:rPr lang="en-US" dirty="0" err="1"/>
              <a:t>regionala</a:t>
            </a:r>
            <a:r>
              <a:rPr lang="en-US" dirty="0"/>
              <a:t> </a:t>
            </a:r>
            <a:r>
              <a:rPr lang="en-US" dirty="0" err="1"/>
              <a:t>investeringar</a:t>
            </a:r>
            <a:endParaRPr lang="en-US" dirty="0"/>
          </a:p>
          <a:p>
            <a:pPr eaLnBrk="1" hangingPunct="1">
              <a:lnSpc>
                <a:spcPct val="90000"/>
              </a:lnSpc>
            </a:pPr>
            <a:r>
              <a:rPr lang="en-US" dirty="0" err="1"/>
              <a:t>Kollektivtrafikföretag</a:t>
            </a:r>
            <a:r>
              <a:rPr lang="en-US" dirty="0"/>
              <a:t>, </a:t>
            </a:r>
            <a:r>
              <a:rPr lang="en-US" dirty="0" err="1"/>
              <a:t>spårvagn</a:t>
            </a:r>
            <a:r>
              <a:rPr lang="en-US" dirty="0"/>
              <a:t> </a:t>
            </a:r>
            <a:r>
              <a:rPr lang="en-US" dirty="0" err="1"/>
              <a:t>och</a:t>
            </a:r>
            <a:r>
              <a:rPr lang="en-US" dirty="0"/>
              <a:t> buss</a:t>
            </a:r>
          </a:p>
        </p:txBody>
      </p:sp>
      <p:sp>
        <p:nvSpPr>
          <p:cNvPr id="8194" name="Rectangle 2"/>
          <p:cNvSpPr>
            <a:spLocks noGrp="1" noChangeArrowheads="1"/>
          </p:cNvSpPr>
          <p:nvPr>
            <p:ph type="title"/>
          </p:nvPr>
        </p:nvSpPr>
        <p:spPr/>
        <p:txBody>
          <a:bodyPr/>
          <a:lstStyle/>
          <a:p>
            <a:pPr eaLnBrk="1" hangingPunct="1"/>
            <a:r>
              <a:rPr lang="sv-SE" dirty="0"/>
              <a:t>Några viktiga undantag</a:t>
            </a:r>
            <a:endParaRPr lang="en-US" dirty="0"/>
          </a:p>
        </p:txBody>
      </p:sp>
      <p:pic>
        <p:nvPicPr>
          <p:cNvPr id="8197" name="Picture 5" descr="MC900312142[1]"/>
          <p:cNvPicPr>
            <a:picLocks noChangeAspect="1" noChangeArrowheads="1"/>
          </p:cNvPicPr>
          <p:nvPr/>
        </p:nvPicPr>
        <p:blipFill>
          <a:blip r:embed="rId3" cstate="print"/>
          <a:srcRect/>
          <a:stretch>
            <a:fillRect/>
          </a:stretch>
        </p:blipFill>
        <p:spPr bwMode="auto">
          <a:xfrm>
            <a:off x="6054775" y="2051580"/>
            <a:ext cx="2651704" cy="2368020"/>
          </a:xfrm>
          <a:prstGeom prst="rect">
            <a:avLst/>
          </a:prstGeom>
          <a:noFill/>
          <a:ln w="9525">
            <a:noFill/>
            <a:miter lim="800000"/>
            <a:headEnd/>
            <a:tailEnd/>
          </a:ln>
        </p:spPr>
      </p:pic>
      <p:sp>
        <p:nvSpPr>
          <p:cNvPr id="5"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err="1"/>
              <a:t>Driftformer</a:t>
            </a:r>
            <a:endParaRPr lang="en-US" dirty="0"/>
          </a:p>
        </p:txBody>
      </p:sp>
      <p:sp>
        <p:nvSpPr>
          <p:cNvPr id="9219" name="Text Box 4"/>
          <p:cNvSpPr txBox="1">
            <a:spLocks noChangeArrowheads="1"/>
          </p:cNvSpPr>
          <p:nvPr/>
        </p:nvSpPr>
        <p:spPr bwMode="auto">
          <a:xfrm>
            <a:off x="3166697" y="1196754"/>
            <a:ext cx="2668186" cy="646331"/>
          </a:xfrm>
          <a:prstGeom prst="rect">
            <a:avLst/>
          </a:prstGeom>
          <a:noFill/>
          <a:ln w="9525">
            <a:noFill/>
            <a:miter lim="800000"/>
            <a:headEnd/>
            <a:tailEnd/>
          </a:ln>
        </p:spPr>
        <p:txBody>
          <a:bodyPr wrap="square">
            <a:spAutoFit/>
          </a:bodyPr>
          <a:lstStyle/>
          <a:p>
            <a:r>
              <a:rPr lang="sv-SE" dirty="0">
                <a:solidFill>
                  <a:srgbClr val="747474"/>
                </a:solidFill>
              </a:rPr>
              <a:t>Kommunfullmäktige</a:t>
            </a:r>
            <a:br>
              <a:rPr lang="sv-SE" dirty="0">
                <a:solidFill>
                  <a:srgbClr val="747474"/>
                </a:solidFill>
              </a:rPr>
            </a:br>
            <a:r>
              <a:rPr lang="sv-SE" dirty="0">
                <a:solidFill>
                  <a:srgbClr val="747474"/>
                </a:solidFill>
              </a:rPr>
              <a:t>Kommunstyrelsen</a:t>
            </a:r>
          </a:p>
        </p:txBody>
      </p:sp>
      <p:sp>
        <p:nvSpPr>
          <p:cNvPr id="9220" name="Rectangle 5"/>
          <p:cNvSpPr>
            <a:spLocks noChangeArrowheads="1"/>
          </p:cNvSpPr>
          <p:nvPr/>
        </p:nvSpPr>
        <p:spPr bwMode="auto">
          <a:xfrm>
            <a:off x="527664" y="2782888"/>
            <a:ext cx="2283069" cy="316865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endParaRPr lang="sv-SE">
              <a:solidFill>
                <a:srgbClr val="747474"/>
              </a:solidFill>
            </a:endParaRPr>
          </a:p>
        </p:txBody>
      </p:sp>
      <p:sp>
        <p:nvSpPr>
          <p:cNvPr id="9221" name="Rectangle 6"/>
          <p:cNvSpPr>
            <a:spLocks noChangeArrowheads="1"/>
          </p:cNvSpPr>
          <p:nvPr/>
        </p:nvSpPr>
        <p:spPr bwMode="auto">
          <a:xfrm>
            <a:off x="3419859" y="2768600"/>
            <a:ext cx="2283069" cy="3197225"/>
          </a:xfrm>
          <a:prstGeom prst="rect">
            <a:avLst/>
          </a:prstGeom>
          <a:solidFill>
            <a:schemeClr val="accent4">
              <a:lumMod val="40000"/>
              <a:lumOff val="60000"/>
            </a:schemeClr>
          </a:solidFill>
          <a:ln w="9525">
            <a:solidFill>
              <a:schemeClr val="tx1"/>
            </a:solidFill>
            <a:miter lim="800000"/>
            <a:headEnd/>
            <a:tailEnd/>
          </a:ln>
        </p:spPr>
        <p:txBody>
          <a:bodyPr wrap="none" anchor="ctr"/>
          <a:lstStyle/>
          <a:p>
            <a:pPr algn="ctr"/>
            <a:endParaRPr lang="sv-SE">
              <a:solidFill>
                <a:srgbClr val="747474"/>
              </a:solidFill>
            </a:endParaRPr>
          </a:p>
        </p:txBody>
      </p:sp>
      <p:sp>
        <p:nvSpPr>
          <p:cNvPr id="9222" name="Text Box 7"/>
          <p:cNvSpPr txBox="1">
            <a:spLocks noChangeArrowheads="1"/>
          </p:cNvSpPr>
          <p:nvPr/>
        </p:nvSpPr>
        <p:spPr bwMode="auto">
          <a:xfrm>
            <a:off x="6306356" y="2803046"/>
            <a:ext cx="2210862" cy="1477328"/>
          </a:xfrm>
          <a:prstGeom prst="rect">
            <a:avLst/>
          </a:prstGeom>
          <a:noFill/>
          <a:ln w="9525">
            <a:noFill/>
            <a:miter lim="800000"/>
            <a:headEnd/>
            <a:tailEnd/>
          </a:ln>
        </p:spPr>
        <p:txBody>
          <a:bodyPr wrap="none">
            <a:spAutoFit/>
          </a:bodyPr>
          <a:lstStyle/>
          <a:p>
            <a:r>
              <a:rPr lang="sv-SE" dirty="0">
                <a:solidFill>
                  <a:srgbClr val="747474"/>
                </a:solidFill>
              </a:rPr>
              <a:t>Stiftelse</a:t>
            </a:r>
          </a:p>
          <a:p>
            <a:r>
              <a:rPr lang="sv-SE" dirty="0">
                <a:solidFill>
                  <a:srgbClr val="747474"/>
                </a:solidFill>
              </a:rPr>
              <a:t>Kommunalförbund</a:t>
            </a:r>
          </a:p>
          <a:p>
            <a:r>
              <a:rPr lang="sv-SE" dirty="0">
                <a:solidFill>
                  <a:srgbClr val="747474"/>
                </a:solidFill>
              </a:rPr>
              <a:t>Ekonomisk förening</a:t>
            </a:r>
          </a:p>
          <a:p>
            <a:r>
              <a:rPr lang="sv-SE" dirty="0">
                <a:solidFill>
                  <a:srgbClr val="747474"/>
                </a:solidFill>
              </a:rPr>
              <a:t>Ideell förening</a:t>
            </a:r>
          </a:p>
          <a:p>
            <a:r>
              <a:rPr lang="sv-SE" dirty="0">
                <a:solidFill>
                  <a:srgbClr val="747474"/>
                </a:solidFill>
              </a:rPr>
              <a:t>Gemensam nämnd</a:t>
            </a:r>
          </a:p>
        </p:txBody>
      </p:sp>
      <p:sp>
        <p:nvSpPr>
          <p:cNvPr id="9223" name="Text Box 9"/>
          <p:cNvSpPr txBox="1">
            <a:spLocks noChangeArrowheads="1"/>
          </p:cNvSpPr>
          <p:nvPr/>
        </p:nvSpPr>
        <p:spPr bwMode="auto">
          <a:xfrm>
            <a:off x="1076709" y="2782499"/>
            <a:ext cx="928459" cy="369332"/>
          </a:xfrm>
          <a:prstGeom prst="rect">
            <a:avLst/>
          </a:prstGeom>
          <a:noFill/>
          <a:ln w="9525">
            <a:noFill/>
            <a:miter lim="800000"/>
            <a:headEnd/>
            <a:tailEnd/>
          </a:ln>
        </p:spPr>
        <p:txBody>
          <a:bodyPr wrap="none">
            <a:spAutoFit/>
          </a:bodyPr>
          <a:lstStyle/>
          <a:p>
            <a:r>
              <a:rPr lang="sv-SE">
                <a:solidFill>
                  <a:srgbClr val="747474"/>
                </a:solidFill>
              </a:rPr>
              <a:t>Nämnd</a:t>
            </a:r>
          </a:p>
        </p:txBody>
      </p:sp>
      <p:sp>
        <p:nvSpPr>
          <p:cNvPr id="9224" name="Text Box 11"/>
          <p:cNvSpPr txBox="1">
            <a:spLocks noChangeArrowheads="1"/>
          </p:cNvSpPr>
          <p:nvPr/>
        </p:nvSpPr>
        <p:spPr bwMode="auto">
          <a:xfrm>
            <a:off x="3831633" y="2814729"/>
            <a:ext cx="1261884" cy="369332"/>
          </a:xfrm>
          <a:prstGeom prst="rect">
            <a:avLst/>
          </a:prstGeom>
          <a:noFill/>
          <a:ln w="9525">
            <a:noFill/>
            <a:miter lim="800000"/>
            <a:headEnd/>
            <a:tailEnd/>
          </a:ln>
        </p:spPr>
        <p:txBody>
          <a:bodyPr wrap="none">
            <a:spAutoFit/>
          </a:bodyPr>
          <a:lstStyle/>
          <a:p>
            <a:r>
              <a:rPr lang="sv-SE">
                <a:solidFill>
                  <a:srgbClr val="747474"/>
                </a:solidFill>
              </a:rPr>
              <a:t>Aktiebolag</a:t>
            </a:r>
          </a:p>
        </p:txBody>
      </p:sp>
      <p:sp>
        <p:nvSpPr>
          <p:cNvPr id="9225" name="Text Box 12"/>
          <p:cNvSpPr txBox="1">
            <a:spLocks noChangeArrowheads="1"/>
          </p:cNvSpPr>
          <p:nvPr/>
        </p:nvSpPr>
        <p:spPr bwMode="auto">
          <a:xfrm>
            <a:off x="802682" y="3425436"/>
            <a:ext cx="1608133" cy="1477328"/>
          </a:xfrm>
          <a:prstGeom prst="rect">
            <a:avLst/>
          </a:prstGeom>
          <a:noFill/>
          <a:ln w="9525">
            <a:noFill/>
            <a:miter lim="800000"/>
            <a:headEnd/>
            <a:tailEnd/>
          </a:ln>
        </p:spPr>
        <p:txBody>
          <a:bodyPr wrap="none">
            <a:spAutoFit/>
          </a:bodyPr>
          <a:lstStyle/>
          <a:p>
            <a:r>
              <a:rPr lang="sv-SE" dirty="0">
                <a:solidFill>
                  <a:srgbClr val="747474"/>
                </a:solidFill>
              </a:rPr>
              <a:t>Speciallag</a:t>
            </a:r>
          </a:p>
          <a:p>
            <a:r>
              <a:rPr lang="sv-SE" dirty="0">
                <a:solidFill>
                  <a:srgbClr val="747474"/>
                </a:solidFill>
              </a:rPr>
              <a:t>Kommunallag</a:t>
            </a:r>
          </a:p>
          <a:p>
            <a:r>
              <a:rPr lang="sv-SE" dirty="0">
                <a:solidFill>
                  <a:srgbClr val="747474"/>
                </a:solidFill>
              </a:rPr>
              <a:t>Reglementen</a:t>
            </a:r>
          </a:p>
          <a:p>
            <a:r>
              <a:rPr lang="sv-SE" dirty="0">
                <a:solidFill>
                  <a:srgbClr val="747474"/>
                </a:solidFill>
              </a:rPr>
              <a:t>Budget</a:t>
            </a:r>
          </a:p>
          <a:p>
            <a:r>
              <a:rPr lang="sv-SE" dirty="0">
                <a:solidFill>
                  <a:srgbClr val="747474"/>
                </a:solidFill>
              </a:rPr>
              <a:t>Styrdokument</a:t>
            </a:r>
          </a:p>
        </p:txBody>
      </p:sp>
      <p:sp>
        <p:nvSpPr>
          <p:cNvPr id="9226" name="Text Box 14"/>
          <p:cNvSpPr txBox="1">
            <a:spLocks noChangeArrowheads="1"/>
          </p:cNvSpPr>
          <p:nvPr/>
        </p:nvSpPr>
        <p:spPr bwMode="auto">
          <a:xfrm>
            <a:off x="3572259" y="3403211"/>
            <a:ext cx="1685077" cy="1754326"/>
          </a:xfrm>
          <a:prstGeom prst="rect">
            <a:avLst/>
          </a:prstGeom>
          <a:noFill/>
          <a:ln w="9525">
            <a:noFill/>
            <a:miter lim="800000"/>
            <a:headEnd/>
            <a:tailEnd/>
          </a:ln>
        </p:spPr>
        <p:txBody>
          <a:bodyPr wrap="none">
            <a:spAutoFit/>
          </a:bodyPr>
          <a:lstStyle/>
          <a:p>
            <a:r>
              <a:rPr lang="sv-SE" dirty="0">
                <a:solidFill>
                  <a:srgbClr val="747474"/>
                </a:solidFill>
              </a:rPr>
              <a:t>Speciallag</a:t>
            </a:r>
          </a:p>
          <a:p>
            <a:r>
              <a:rPr lang="sv-SE" dirty="0">
                <a:solidFill>
                  <a:srgbClr val="747474"/>
                </a:solidFill>
              </a:rPr>
              <a:t>Aktiebolagslag</a:t>
            </a:r>
          </a:p>
          <a:p>
            <a:r>
              <a:rPr lang="sv-SE" dirty="0">
                <a:solidFill>
                  <a:srgbClr val="747474"/>
                </a:solidFill>
              </a:rPr>
              <a:t>Bolagsordning</a:t>
            </a:r>
          </a:p>
          <a:p>
            <a:r>
              <a:rPr lang="sv-SE" dirty="0">
                <a:solidFill>
                  <a:srgbClr val="747474"/>
                </a:solidFill>
              </a:rPr>
              <a:t>Ägardirektiv</a:t>
            </a:r>
          </a:p>
          <a:p>
            <a:r>
              <a:rPr lang="sv-SE" dirty="0">
                <a:solidFill>
                  <a:srgbClr val="747474"/>
                </a:solidFill>
              </a:rPr>
              <a:t>Budget</a:t>
            </a:r>
          </a:p>
          <a:p>
            <a:r>
              <a:rPr lang="sv-SE" dirty="0">
                <a:solidFill>
                  <a:srgbClr val="747474"/>
                </a:solidFill>
              </a:rPr>
              <a:t>Styrdokument</a:t>
            </a:r>
          </a:p>
        </p:txBody>
      </p:sp>
      <p:sp>
        <p:nvSpPr>
          <p:cNvPr id="11" name="Likbent triangel 10"/>
          <p:cNvSpPr/>
          <p:nvPr/>
        </p:nvSpPr>
        <p:spPr bwMode="auto">
          <a:xfrm>
            <a:off x="505992" y="2276872"/>
            <a:ext cx="2326412" cy="432048"/>
          </a:xfrm>
          <a:prstGeom prst="triangl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sv-SE" sz="2400">
              <a:solidFill>
                <a:srgbClr val="747474"/>
              </a:solidFill>
              <a:latin typeface="Times"/>
            </a:endParaRPr>
          </a:p>
        </p:txBody>
      </p:sp>
      <p:sp>
        <p:nvSpPr>
          <p:cNvPr id="12" name="Likbent triangel 11"/>
          <p:cNvSpPr/>
          <p:nvPr/>
        </p:nvSpPr>
        <p:spPr bwMode="auto">
          <a:xfrm>
            <a:off x="3419858" y="2204864"/>
            <a:ext cx="2283069" cy="504056"/>
          </a:xfrm>
          <a:prstGeom prst="triangle">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sv-SE" sz="2400">
              <a:solidFill>
                <a:srgbClr val="747474"/>
              </a:solidFill>
              <a:latin typeface="Times"/>
            </a:endParaRPr>
          </a:p>
        </p:txBody>
      </p:sp>
      <p:sp>
        <p:nvSpPr>
          <p:cNvPr id="13" name="Likbent triangel 12"/>
          <p:cNvSpPr/>
          <p:nvPr/>
        </p:nvSpPr>
        <p:spPr bwMode="auto">
          <a:xfrm>
            <a:off x="6267189" y="2204864"/>
            <a:ext cx="2193474" cy="504056"/>
          </a:xfrm>
          <a:prstGeom prst="triangl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sv-SE" sz="2400">
              <a:solidFill>
                <a:srgbClr val="747474"/>
              </a:solidFill>
              <a:latin typeface="Times"/>
            </a:endParaRPr>
          </a:p>
        </p:txBody>
      </p:sp>
      <p:sp>
        <p:nvSpPr>
          <p:cNvPr id="1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err="1"/>
              <a:t>Nämnder</a:t>
            </a:r>
            <a:endParaRPr lang="en-US" dirty="0"/>
          </a:p>
        </p:txBody>
      </p:sp>
      <p:sp>
        <p:nvSpPr>
          <p:cNvPr id="10243" name="Rectangle 3"/>
          <p:cNvSpPr>
            <a:spLocks noGrp="1" noChangeArrowheads="1"/>
          </p:cNvSpPr>
          <p:nvPr>
            <p:ph type="body" sz="quarter" idx="13"/>
          </p:nvPr>
        </p:nvSpPr>
        <p:spPr/>
        <p:txBody>
          <a:bodyPr/>
          <a:lstStyle/>
          <a:p>
            <a:pPr marL="0" indent="0" eaLnBrk="1" hangingPunct="1">
              <a:buFont typeface="Times" pitchFamily="18" charset="0"/>
              <a:buNone/>
            </a:pPr>
            <a:r>
              <a:rPr lang="en-US" dirty="0" err="1"/>
              <a:t>Nämnden</a:t>
            </a:r>
            <a:r>
              <a:rPr lang="en-US" dirty="0"/>
              <a:t> </a:t>
            </a:r>
            <a:r>
              <a:rPr lang="en-US" dirty="0" err="1"/>
              <a:t>ska</a:t>
            </a:r>
            <a:r>
              <a:rPr lang="en-US" dirty="0"/>
              <a:t> </a:t>
            </a:r>
            <a:r>
              <a:rPr lang="en-US" dirty="0" err="1"/>
              <a:t>inom</a:t>
            </a:r>
            <a:r>
              <a:rPr lang="en-US" dirty="0"/>
              <a:t> </a:t>
            </a:r>
            <a:r>
              <a:rPr lang="en-US" dirty="0" err="1"/>
              <a:t>sitt</a:t>
            </a:r>
            <a:r>
              <a:rPr lang="en-US" dirty="0"/>
              <a:t> </a:t>
            </a:r>
            <a:r>
              <a:rPr lang="en-US" dirty="0" err="1"/>
              <a:t>område</a:t>
            </a:r>
            <a:r>
              <a:rPr lang="en-US" dirty="0"/>
              <a:t> se till </a:t>
            </a:r>
            <a:r>
              <a:rPr lang="en-US" dirty="0" err="1"/>
              <a:t>så</a:t>
            </a:r>
            <a:r>
              <a:rPr lang="en-US" dirty="0"/>
              <a:t> </a:t>
            </a:r>
            <a:r>
              <a:rPr lang="en-US" dirty="0" err="1"/>
              <a:t>att</a:t>
            </a:r>
            <a:r>
              <a:rPr lang="en-US" dirty="0"/>
              <a:t> </a:t>
            </a:r>
            <a:r>
              <a:rPr lang="en-US" dirty="0" err="1"/>
              <a:t>verksamheten</a:t>
            </a:r>
            <a:r>
              <a:rPr lang="en-US" dirty="0"/>
              <a:t> </a:t>
            </a:r>
            <a:r>
              <a:rPr lang="en-US" dirty="0" err="1"/>
              <a:t>bedrivs</a:t>
            </a:r>
            <a:r>
              <a:rPr lang="en-US" dirty="0"/>
              <a:t> </a:t>
            </a:r>
            <a:r>
              <a:rPr lang="en-US" dirty="0" err="1"/>
              <a:t>i</a:t>
            </a:r>
            <a:r>
              <a:rPr lang="en-US" dirty="0"/>
              <a:t> </a:t>
            </a:r>
            <a:r>
              <a:rPr lang="en-US" dirty="0" err="1"/>
              <a:t>enlighet</a:t>
            </a:r>
            <a:r>
              <a:rPr lang="en-US" dirty="0"/>
              <a:t> med </a:t>
            </a:r>
            <a:r>
              <a:rPr lang="en-US" dirty="0" err="1"/>
              <a:t>fullmäktiges</a:t>
            </a:r>
            <a:r>
              <a:rPr lang="en-US" dirty="0"/>
              <a:t> </a:t>
            </a:r>
            <a:r>
              <a:rPr lang="en-US" dirty="0" err="1"/>
              <a:t>mål</a:t>
            </a:r>
            <a:r>
              <a:rPr lang="en-US" dirty="0"/>
              <a:t> </a:t>
            </a:r>
            <a:r>
              <a:rPr lang="en-US" dirty="0" err="1"/>
              <a:t>och</a:t>
            </a:r>
            <a:r>
              <a:rPr lang="en-US" dirty="0"/>
              <a:t> </a:t>
            </a:r>
            <a:r>
              <a:rPr lang="en-US" dirty="0" err="1"/>
              <a:t>riktlinjer</a:t>
            </a:r>
            <a:r>
              <a:rPr lang="en-US" dirty="0"/>
              <a:t> </a:t>
            </a:r>
            <a:r>
              <a:rPr lang="en-US" dirty="0" err="1"/>
              <a:t>samt</a:t>
            </a:r>
            <a:r>
              <a:rPr lang="en-US" dirty="0"/>
              <a:t> </a:t>
            </a:r>
            <a:r>
              <a:rPr lang="en-US" dirty="0" err="1"/>
              <a:t>lagstiftning</a:t>
            </a:r>
            <a:endParaRPr lang="en-US" dirty="0"/>
          </a:p>
          <a:p>
            <a:pPr marL="0" indent="0" eaLnBrk="1" hangingPunct="1">
              <a:buFont typeface="Times" pitchFamily="18" charset="0"/>
              <a:buNone/>
            </a:pPr>
            <a:r>
              <a:rPr lang="en-US" dirty="0" err="1"/>
              <a:t>Nämnden</a:t>
            </a:r>
            <a:r>
              <a:rPr lang="en-US" dirty="0"/>
              <a:t> </a:t>
            </a:r>
            <a:r>
              <a:rPr lang="en-US" dirty="0" err="1"/>
              <a:t>ska</a:t>
            </a:r>
            <a:r>
              <a:rPr lang="en-US" dirty="0"/>
              <a:t> </a:t>
            </a:r>
            <a:r>
              <a:rPr lang="en-US" dirty="0" err="1"/>
              <a:t>fatta</a:t>
            </a:r>
            <a:r>
              <a:rPr lang="en-US" dirty="0"/>
              <a:t> de </a:t>
            </a:r>
            <a:r>
              <a:rPr lang="en-US" dirty="0" err="1"/>
              <a:t>beslut</a:t>
            </a:r>
            <a:r>
              <a:rPr lang="en-US" dirty="0"/>
              <a:t> </a:t>
            </a:r>
            <a:r>
              <a:rPr lang="en-US" dirty="0" err="1"/>
              <a:t>som</a:t>
            </a:r>
            <a:r>
              <a:rPr lang="en-US" dirty="0"/>
              <a:t> </a:t>
            </a:r>
            <a:r>
              <a:rPr lang="en-US" dirty="0" err="1"/>
              <a:t>behövs</a:t>
            </a:r>
            <a:r>
              <a:rPr lang="en-US" dirty="0"/>
              <a:t> </a:t>
            </a:r>
          </a:p>
          <a:p>
            <a:pPr marL="0" indent="0" eaLnBrk="1" hangingPunct="1">
              <a:buFont typeface="Times" pitchFamily="18" charset="0"/>
              <a:buNone/>
            </a:pPr>
            <a:r>
              <a:rPr lang="en-US" dirty="0" err="1"/>
              <a:t>Nämnden</a:t>
            </a:r>
            <a:r>
              <a:rPr lang="en-US" dirty="0"/>
              <a:t> </a:t>
            </a:r>
            <a:r>
              <a:rPr lang="en-US" dirty="0" err="1"/>
              <a:t>ska</a:t>
            </a:r>
            <a:r>
              <a:rPr lang="en-US" dirty="0"/>
              <a:t> se till </a:t>
            </a:r>
            <a:r>
              <a:rPr lang="en-US" dirty="0" err="1"/>
              <a:t>att</a:t>
            </a:r>
            <a:r>
              <a:rPr lang="en-US" dirty="0"/>
              <a:t> den </a:t>
            </a:r>
            <a:r>
              <a:rPr lang="en-US" dirty="0" err="1"/>
              <a:t>interna</a:t>
            </a:r>
            <a:r>
              <a:rPr lang="en-US" dirty="0"/>
              <a:t> </a:t>
            </a:r>
            <a:r>
              <a:rPr lang="en-US" dirty="0" err="1"/>
              <a:t>kontrollen</a:t>
            </a:r>
            <a:r>
              <a:rPr lang="en-US" dirty="0"/>
              <a:t> </a:t>
            </a:r>
            <a:r>
              <a:rPr lang="en-US" dirty="0" err="1"/>
              <a:t>är</a:t>
            </a:r>
            <a:r>
              <a:rPr lang="en-US" dirty="0"/>
              <a:t> </a:t>
            </a:r>
            <a:r>
              <a:rPr lang="en-US" dirty="0" err="1"/>
              <a:t>tillräcklig</a:t>
            </a:r>
            <a:r>
              <a:rPr lang="en-US" dirty="0"/>
              <a:t> </a:t>
            </a:r>
            <a:r>
              <a:rPr lang="en-US" dirty="0" err="1"/>
              <a:t>och</a:t>
            </a:r>
            <a:r>
              <a:rPr lang="en-US" dirty="0"/>
              <a:t> </a:t>
            </a:r>
            <a:r>
              <a:rPr lang="en-US" dirty="0" err="1"/>
              <a:t>att</a:t>
            </a:r>
            <a:r>
              <a:rPr lang="en-US" dirty="0"/>
              <a:t> </a:t>
            </a:r>
            <a:r>
              <a:rPr lang="en-US" dirty="0" err="1"/>
              <a:t>verksamheten</a:t>
            </a:r>
            <a:r>
              <a:rPr lang="en-US" dirty="0"/>
              <a:t> </a:t>
            </a:r>
            <a:r>
              <a:rPr lang="en-US" dirty="0" err="1"/>
              <a:t>bedrivs</a:t>
            </a:r>
            <a:r>
              <a:rPr lang="en-US" dirty="0"/>
              <a:t> </a:t>
            </a:r>
            <a:r>
              <a:rPr lang="en-US" dirty="0" err="1"/>
              <a:t>på</a:t>
            </a:r>
            <a:r>
              <a:rPr lang="en-US" dirty="0"/>
              <a:t> </a:t>
            </a:r>
            <a:r>
              <a:rPr lang="en-US" dirty="0" err="1"/>
              <a:t>ett</a:t>
            </a:r>
            <a:r>
              <a:rPr lang="en-US" dirty="0"/>
              <a:t> bra </a:t>
            </a:r>
            <a:r>
              <a:rPr lang="en-US" dirty="0" err="1"/>
              <a:t>sätt</a:t>
            </a:r>
            <a:endParaRPr lang="en-US" dirty="0"/>
          </a:p>
          <a:p>
            <a:pPr marL="0" indent="0" eaLnBrk="1" hangingPunct="1">
              <a:buFont typeface="Times" pitchFamily="18" charset="0"/>
              <a:buNone/>
            </a:pPr>
            <a:r>
              <a:rPr lang="en-US" dirty="0" err="1"/>
              <a:t>Nämnden</a:t>
            </a:r>
            <a:r>
              <a:rPr lang="en-US" dirty="0"/>
              <a:t> </a:t>
            </a:r>
            <a:r>
              <a:rPr lang="en-US" dirty="0" err="1"/>
              <a:t>är</a:t>
            </a:r>
            <a:r>
              <a:rPr lang="en-US" dirty="0"/>
              <a:t> </a:t>
            </a:r>
            <a:r>
              <a:rPr lang="en-US" dirty="0" err="1"/>
              <a:t>arbetsgivare</a:t>
            </a:r>
            <a:r>
              <a:rPr lang="en-US" dirty="0"/>
              <a:t> </a:t>
            </a:r>
            <a:r>
              <a:rPr lang="en-US" dirty="0" err="1"/>
              <a:t>för</a:t>
            </a:r>
            <a:r>
              <a:rPr lang="en-US" dirty="0"/>
              <a:t> </a:t>
            </a:r>
            <a:r>
              <a:rPr lang="en-US" dirty="0" err="1"/>
              <a:t>personalen</a:t>
            </a:r>
            <a:endParaRPr lang="en-US" dirty="0"/>
          </a:p>
          <a:p>
            <a:pPr marL="0" indent="0" eaLnBrk="1" hangingPunct="1">
              <a:buFont typeface="Times" pitchFamily="18" charset="0"/>
              <a:buNone/>
            </a:pPr>
            <a:r>
              <a:rPr lang="en-US" dirty="0" err="1"/>
              <a:t>Nämnderna</a:t>
            </a:r>
            <a:r>
              <a:rPr lang="en-US" dirty="0"/>
              <a:t> </a:t>
            </a:r>
            <a:r>
              <a:rPr lang="en-US" dirty="0" err="1"/>
              <a:t>ska</a:t>
            </a:r>
            <a:r>
              <a:rPr lang="en-US" dirty="0"/>
              <a:t> </a:t>
            </a:r>
            <a:r>
              <a:rPr lang="en-US" dirty="0" err="1"/>
              <a:t>samråda</a:t>
            </a:r>
            <a:r>
              <a:rPr lang="en-US" dirty="0"/>
              <a:t> med </a:t>
            </a:r>
            <a:r>
              <a:rPr lang="en-US" dirty="0" err="1"/>
              <a:t>brukarna</a:t>
            </a:r>
            <a:endParaRPr lang="en-US" dirty="0"/>
          </a:p>
          <a:p>
            <a:pPr eaLnBrk="1" hangingPunct="1">
              <a:buFont typeface="Times" pitchFamily="18" charset="0"/>
              <a:buNone/>
            </a:pPr>
            <a:endParaRPr lang="en-US" dirty="0"/>
          </a:p>
          <a:p>
            <a:pPr eaLnBrk="1" hangingPunct="1">
              <a:buFont typeface="Times" pitchFamily="18" charset="0"/>
              <a:buNone/>
            </a:pP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p:txBody>
          <a:bodyPr/>
          <a:lstStyle/>
          <a:p>
            <a:r>
              <a:rPr lang="sv-SE" dirty="0"/>
              <a:t>Innehåll</a:t>
            </a:r>
          </a:p>
        </p:txBody>
      </p:sp>
      <p:sp>
        <p:nvSpPr>
          <p:cNvPr id="3075" name="Platshållare för innehåll 10"/>
          <p:cNvSpPr>
            <a:spLocks noGrp="1"/>
          </p:cNvSpPr>
          <p:nvPr>
            <p:ph type="body" sz="quarter" idx="13"/>
          </p:nvPr>
        </p:nvSpPr>
        <p:spPr/>
        <p:txBody>
          <a:bodyPr/>
          <a:lstStyle/>
          <a:p>
            <a:r>
              <a:rPr lang="sv-SE" dirty="0"/>
              <a:t>Det svenska styrelseskicket</a:t>
            </a:r>
          </a:p>
          <a:p>
            <a:r>
              <a:rPr lang="sv-SE" dirty="0"/>
              <a:t>Förtroendevald och tjänsteman</a:t>
            </a:r>
          </a:p>
          <a:p>
            <a:r>
              <a:rPr lang="sv-SE" dirty="0"/>
              <a:t>Sammanträdet, rättigheter och formalia</a:t>
            </a:r>
          </a:p>
          <a:p>
            <a:r>
              <a:rPr lang="sv-SE" dirty="0"/>
              <a:t>Kommunala ramar i stort</a:t>
            </a:r>
          </a:p>
          <a:p>
            <a:r>
              <a:rPr lang="sv-SE" dirty="0"/>
              <a:t>Offentlighet och sekretess </a:t>
            </a:r>
          </a:p>
          <a:p>
            <a:r>
              <a:rPr lang="sv-SE" dirty="0"/>
              <a:t>Jäv</a:t>
            </a:r>
          </a:p>
          <a:p>
            <a:r>
              <a:rPr lang="sv-SE" dirty="0"/>
              <a:t>Upphandling</a:t>
            </a:r>
          </a:p>
          <a:p>
            <a:r>
              <a:rPr lang="sv-SE" dirty="0"/>
              <a:t>Mutor </a:t>
            </a:r>
          </a:p>
          <a:p>
            <a:r>
              <a:rPr lang="sv-SE" dirty="0"/>
              <a:t>Övrigt att tänka på</a:t>
            </a:r>
          </a:p>
          <a:p>
            <a:pPr>
              <a:buFont typeface="Times" pitchFamily="18" charset="0"/>
              <a:buNone/>
            </a:pPr>
            <a:endParaRPr lang="sv-SE" dirty="0"/>
          </a:p>
        </p:txBody>
      </p:sp>
      <p:sp>
        <p:nvSpPr>
          <p:cNvPr id="12" name="Rectangle 10"/>
          <p:cNvSpPr txBox="1">
            <a:spLocks noChangeArrowheads="1"/>
          </p:cNvSpPr>
          <p:nvPr/>
        </p:nvSpPr>
        <p:spPr bwMode="auto">
          <a:xfrm>
            <a:off x="517281" y="188913"/>
            <a:ext cx="7526215" cy="1223962"/>
          </a:xfrm>
          <a:prstGeom prst="rect">
            <a:avLst/>
          </a:prstGeom>
          <a:noFill/>
          <a:ln w="9525">
            <a:noFill/>
            <a:miter lim="800000"/>
            <a:headEnd/>
            <a:tailEnd/>
          </a:ln>
        </p:spPr>
        <p:txBody>
          <a:bodyPr anchor="ctr"/>
          <a:lstStyle/>
          <a:p>
            <a:pPr algn="ctr">
              <a:defRPr/>
            </a:pPr>
            <a:r>
              <a:rPr lang="sv-SE" sz="3200" b="1" kern="0" dirty="0">
                <a:solidFill>
                  <a:prstClr val="white"/>
                </a:solidFill>
              </a:rPr>
              <a:t>Agenda</a:t>
            </a:r>
          </a:p>
          <a:p>
            <a:pPr>
              <a:defRPr/>
            </a:pPr>
            <a:endParaRPr lang="en-US" sz="4400" b="1" kern="0" dirty="0">
              <a:solidFill>
                <a:prstClr val="white"/>
              </a:solidFill>
            </a:endParaRPr>
          </a:p>
        </p:txBody>
      </p:sp>
      <p:pic>
        <p:nvPicPr>
          <p:cNvPr id="1027" name="Picture 3" descr="C:\Users\janper0202\AppData\Local\Microsoft\Windows\Temporary Internet Files\Content.IE5\ECQL1ESF\dialog[1].jpg"/>
          <p:cNvPicPr>
            <a:picLocks noChangeAspect="1" noChangeArrowheads="1"/>
          </p:cNvPicPr>
          <p:nvPr/>
        </p:nvPicPr>
        <p:blipFill>
          <a:blip r:embed="rId3" cstate="print"/>
          <a:srcRect/>
          <a:stretch>
            <a:fillRect/>
          </a:stretch>
        </p:blipFill>
        <p:spPr bwMode="auto">
          <a:xfrm>
            <a:off x="6551009" y="3348834"/>
            <a:ext cx="2176936" cy="2290217"/>
          </a:xfrm>
          <a:prstGeom prst="rect">
            <a:avLst/>
          </a:prstGeom>
          <a:noFill/>
        </p:spPr>
      </p:pic>
      <p:sp>
        <p:nvSpPr>
          <p:cNvPr id="8" name="textruta 7"/>
          <p:cNvSpPr txBox="1"/>
          <p:nvPr/>
        </p:nvSpPr>
        <p:spPr>
          <a:xfrm>
            <a:off x="6660472" y="3730003"/>
            <a:ext cx="1954381" cy="369332"/>
          </a:xfrm>
          <a:prstGeom prst="rect">
            <a:avLst/>
          </a:prstGeom>
          <a:noFill/>
        </p:spPr>
        <p:txBody>
          <a:bodyPr wrap="none" rtlCol="0">
            <a:spAutoFit/>
          </a:bodyPr>
          <a:lstStyle/>
          <a:p>
            <a:r>
              <a:rPr lang="sv-SE" dirty="0">
                <a:solidFill>
                  <a:srgbClr val="747474">
                    <a:lumMod val="50000"/>
                  </a:srgbClr>
                </a:solidFill>
              </a:rPr>
              <a:t>Ställ gärna frågor</a:t>
            </a:r>
          </a:p>
        </p:txBody>
      </p:sp>
      <p:sp>
        <p:nvSpPr>
          <p:cNvPr id="7" name="Platshållare för sidfot 3"/>
          <p:cNvSpPr>
            <a:spLocks noGrp="1"/>
          </p:cNvSpPr>
          <p:nvPr>
            <p:ph type="ftr" sz="quarter" idx="15"/>
          </p:nvPr>
        </p:nvSpPr>
        <p:spPr>
          <a:xfrm>
            <a:off x="522000" y="6269050"/>
            <a:ext cx="2895600" cy="417575"/>
          </a:xfrm>
        </p:spPr>
        <p:txBody>
          <a:bodyPr/>
          <a:lstStyle/>
          <a:p>
            <a:r>
              <a:rPr lang="en-GB"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3"/>
          </p:nvPr>
        </p:nvSpPr>
        <p:spPr/>
        <p:txBody>
          <a:bodyPr/>
          <a:lstStyle/>
          <a:p>
            <a:pPr eaLnBrk="1" hangingPunct="1">
              <a:spcAft>
                <a:spcPts val="800"/>
              </a:spcAft>
            </a:pPr>
            <a:r>
              <a:rPr lang="sv-SE" dirty="0"/>
              <a:t>Kommun får lämna över vården av en kommunal angelägenhet till aktiebolag med mera </a:t>
            </a:r>
            <a:br>
              <a:rPr lang="sv-SE" dirty="0"/>
            </a:br>
            <a:r>
              <a:rPr lang="sv-SE" dirty="0"/>
              <a:t>- om inte särskild ordning föreskrivits</a:t>
            </a:r>
            <a:br>
              <a:rPr lang="sv-SE" dirty="0"/>
            </a:br>
            <a:r>
              <a:rPr lang="sv-SE" dirty="0"/>
              <a:t>- inte myndighetsutövning utan lagstöd</a:t>
            </a:r>
          </a:p>
          <a:p>
            <a:r>
              <a:rPr lang="sv-SE" dirty="0"/>
              <a:t>Utan vinstsyfte</a:t>
            </a:r>
          </a:p>
          <a:p>
            <a:r>
              <a:rPr lang="sv-SE" dirty="0"/>
              <a:t>Allmännyttiga anläggningar eller tjänster åt medborgarna</a:t>
            </a:r>
            <a:endParaRPr lang="en-US" dirty="0"/>
          </a:p>
          <a:p>
            <a:r>
              <a:rPr lang="en-US" dirty="0" err="1"/>
              <a:t>Bolagets</a:t>
            </a:r>
            <a:r>
              <a:rPr lang="en-US" dirty="0"/>
              <a:t> </a:t>
            </a:r>
            <a:r>
              <a:rPr lang="en-US" dirty="0" err="1"/>
              <a:t>ändamål</a:t>
            </a:r>
            <a:r>
              <a:rPr lang="en-US" dirty="0"/>
              <a:t>, </a:t>
            </a:r>
            <a:r>
              <a:rPr lang="en-US" dirty="0" err="1"/>
              <a:t>kommunal</a:t>
            </a:r>
            <a:r>
              <a:rPr lang="en-US" dirty="0"/>
              <a:t> </a:t>
            </a:r>
            <a:r>
              <a:rPr lang="en-US" dirty="0" err="1"/>
              <a:t>kompetens</a:t>
            </a:r>
            <a:r>
              <a:rPr lang="en-US" dirty="0"/>
              <a:t> </a:t>
            </a:r>
            <a:r>
              <a:rPr lang="en-US" dirty="0" err="1"/>
              <a:t>och</a:t>
            </a:r>
            <a:r>
              <a:rPr lang="en-US" dirty="0"/>
              <a:t> </a:t>
            </a:r>
            <a:r>
              <a:rPr lang="en-US" dirty="0" err="1"/>
              <a:t>principer</a:t>
            </a:r>
            <a:r>
              <a:rPr lang="en-US" dirty="0"/>
              <a:t> </a:t>
            </a:r>
            <a:r>
              <a:rPr lang="en-US" dirty="0" err="1"/>
              <a:t>är</a:t>
            </a:r>
            <a:r>
              <a:rPr lang="en-US" dirty="0"/>
              <a:t> </a:t>
            </a:r>
            <a:r>
              <a:rPr lang="en-US" dirty="0" err="1"/>
              <a:t>inskrivna</a:t>
            </a:r>
            <a:r>
              <a:rPr lang="en-US" dirty="0"/>
              <a:t> </a:t>
            </a:r>
            <a:r>
              <a:rPr lang="en-US" dirty="0" err="1"/>
              <a:t>i</a:t>
            </a:r>
            <a:r>
              <a:rPr lang="en-US" dirty="0"/>
              <a:t> </a:t>
            </a:r>
            <a:r>
              <a:rPr lang="en-US" dirty="0" err="1"/>
              <a:t>bolagsordningen</a:t>
            </a:r>
            <a:endParaRPr lang="en-US" dirty="0"/>
          </a:p>
          <a:p>
            <a:r>
              <a:rPr lang="en-US" dirty="0" err="1"/>
              <a:t>Därutöver</a:t>
            </a:r>
            <a:r>
              <a:rPr lang="en-US" dirty="0"/>
              <a:t> </a:t>
            </a:r>
            <a:r>
              <a:rPr lang="en-US" dirty="0" err="1"/>
              <a:t>gäller</a:t>
            </a:r>
            <a:r>
              <a:rPr lang="en-US" dirty="0"/>
              <a:t> </a:t>
            </a:r>
            <a:r>
              <a:rPr lang="en-US" dirty="0" err="1"/>
              <a:t>aktiebolagslagen</a:t>
            </a:r>
            <a:r>
              <a:rPr lang="en-US" dirty="0"/>
              <a:t>, </a:t>
            </a:r>
            <a:r>
              <a:rPr lang="en-US" dirty="0" err="1"/>
              <a:t>speciallag</a:t>
            </a:r>
            <a:r>
              <a:rPr lang="en-US" dirty="0"/>
              <a:t> </a:t>
            </a:r>
            <a:r>
              <a:rPr lang="en-US" dirty="0" err="1"/>
              <a:t>och</a:t>
            </a:r>
            <a:r>
              <a:rPr lang="en-US" dirty="0"/>
              <a:t> </a:t>
            </a:r>
            <a:r>
              <a:rPr lang="en-US" dirty="0" err="1"/>
              <a:t>ägardirektiv</a:t>
            </a:r>
            <a:endParaRPr lang="sv-SE" dirty="0"/>
          </a:p>
        </p:txBody>
      </p:sp>
      <p:sp>
        <p:nvSpPr>
          <p:cNvPr id="11266" name="Rectangle 2"/>
          <p:cNvSpPr>
            <a:spLocks noGrp="1" noChangeArrowheads="1"/>
          </p:cNvSpPr>
          <p:nvPr>
            <p:ph type="title"/>
          </p:nvPr>
        </p:nvSpPr>
        <p:spPr/>
        <p:txBody>
          <a:bodyPr/>
          <a:lstStyle/>
          <a:p>
            <a:pPr eaLnBrk="1" hangingPunct="1"/>
            <a:r>
              <a:rPr lang="sv-SE" dirty="0"/>
              <a:t>Bolag</a:t>
            </a:r>
            <a:endParaRPr lang="en-US" dirty="0"/>
          </a:p>
        </p:txBody>
      </p:sp>
      <p:grpSp>
        <p:nvGrpSpPr>
          <p:cNvPr id="2" name="Group 4"/>
          <p:cNvGrpSpPr>
            <a:grpSpLocks noChangeAspect="1"/>
          </p:cNvGrpSpPr>
          <p:nvPr/>
        </p:nvGrpSpPr>
        <p:grpSpPr bwMode="auto">
          <a:xfrm>
            <a:off x="6357938" y="2132013"/>
            <a:ext cx="2095500" cy="2259012"/>
            <a:chOff x="4005" y="1343"/>
            <a:chExt cx="1320" cy="1423"/>
          </a:xfrm>
        </p:grpSpPr>
        <p:sp>
          <p:nvSpPr>
            <p:cNvPr id="382979" name="AutoShape 3"/>
            <p:cNvSpPr>
              <a:spLocks noChangeAspect="1" noChangeArrowheads="1" noTextEdit="1"/>
            </p:cNvSpPr>
            <p:nvPr/>
          </p:nvSpPr>
          <p:spPr bwMode="auto">
            <a:xfrm>
              <a:off x="4005" y="1343"/>
              <a:ext cx="1320" cy="1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747474"/>
                </a:solidFill>
              </a:endParaRPr>
            </a:p>
          </p:txBody>
        </p:sp>
        <p:sp>
          <p:nvSpPr>
            <p:cNvPr id="382981" name="Freeform 5"/>
            <p:cNvSpPr>
              <a:spLocks/>
            </p:cNvSpPr>
            <p:nvPr/>
          </p:nvSpPr>
          <p:spPr bwMode="auto">
            <a:xfrm>
              <a:off x="4047" y="1902"/>
              <a:ext cx="66" cy="437"/>
            </a:xfrm>
            <a:custGeom>
              <a:avLst/>
              <a:gdLst/>
              <a:ahLst/>
              <a:cxnLst>
                <a:cxn ang="0">
                  <a:pos x="32" y="198"/>
                </a:cxn>
                <a:cxn ang="0">
                  <a:pos x="24" y="227"/>
                </a:cxn>
                <a:cxn ang="0">
                  <a:pos x="16" y="257"/>
                </a:cxn>
                <a:cxn ang="0">
                  <a:pos x="11" y="287"/>
                </a:cxn>
                <a:cxn ang="0">
                  <a:pos x="6" y="315"/>
                </a:cxn>
                <a:cxn ang="0">
                  <a:pos x="0" y="385"/>
                </a:cxn>
                <a:cxn ang="0">
                  <a:pos x="0" y="454"/>
                </a:cxn>
                <a:cxn ang="0">
                  <a:pos x="7" y="524"/>
                </a:cxn>
                <a:cxn ang="0">
                  <a:pos x="20" y="595"/>
                </a:cxn>
                <a:cxn ang="0">
                  <a:pos x="38" y="666"/>
                </a:cxn>
                <a:cxn ang="0">
                  <a:pos x="63" y="735"/>
                </a:cxn>
                <a:cxn ang="0">
                  <a:pos x="95" y="805"/>
                </a:cxn>
                <a:cxn ang="0">
                  <a:pos x="131" y="874"/>
                </a:cxn>
                <a:cxn ang="0">
                  <a:pos x="131" y="0"/>
                </a:cxn>
                <a:cxn ang="0">
                  <a:pos x="116" y="22"/>
                </a:cxn>
                <a:cxn ang="0">
                  <a:pos x="100" y="45"/>
                </a:cxn>
                <a:cxn ang="0">
                  <a:pos x="86" y="68"/>
                </a:cxn>
                <a:cxn ang="0">
                  <a:pos x="74" y="92"/>
                </a:cxn>
                <a:cxn ang="0">
                  <a:pos x="62" y="118"/>
                </a:cxn>
                <a:cxn ang="0">
                  <a:pos x="50" y="145"/>
                </a:cxn>
                <a:cxn ang="0">
                  <a:pos x="41" y="170"/>
                </a:cxn>
                <a:cxn ang="0">
                  <a:pos x="32" y="198"/>
                </a:cxn>
              </a:cxnLst>
              <a:rect l="0" t="0" r="r" b="b"/>
              <a:pathLst>
                <a:path w="131" h="874">
                  <a:moveTo>
                    <a:pt x="32" y="198"/>
                  </a:moveTo>
                  <a:lnTo>
                    <a:pt x="24" y="227"/>
                  </a:lnTo>
                  <a:lnTo>
                    <a:pt x="16" y="257"/>
                  </a:lnTo>
                  <a:lnTo>
                    <a:pt x="11" y="287"/>
                  </a:lnTo>
                  <a:lnTo>
                    <a:pt x="6" y="315"/>
                  </a:lnTo>
                  <a:lnTo>
                    <a:pt x="0" y="385"/>
                  </a:lnTo>
                  <a:lnTo>
                    <a:pt x="0" y="454"/>
                  </a:lnTo>
                  <a:lnTo>
                    <a:pt x="7" y="524"/>
                  </a:lnTo>
                  <a:lnTo>
                    <a:pt x="20" y="595"/>
                  </a:lnTo>
                  <a:lnTo>
                    <a:pt x="38" y="666"/>
                  </a:lnTo>
                  <a:lnTo>
                    <a:pt x="63" y="735"/>
                  </a:lnTo>
                  <a:lnTo>
                    <a:pt x="95" y="805"/>
                  </a:lnTo>
                  <a:lnTo>
                    <a:pt x="131" y="874"/>
                  </a:lnTo>
                  <a:lnTo>
                    <a:pt x="131" y="0"/>
                  </a:lnTo>
                  <a:lnTo>
                    <a:pt x="116" y="22"/>
                  </a:lnTo>
                  <a:lnTo>
                    <a:pt x="100" y="45"/>
                  </a:lnTo>
                  <a:lnTo>
                    <a:pt x="86" y="68"/>
                  </a:lnTo>
                  <a:lnTo>
                    <a:pt x="74" y="92"/>
                  </a:lnTo>
                  <a:lnTo>
                    <a:pt x="62" y="118"/>
                  </a:lnTo>
                  <a:lnTo>
                    <a:pt x="50" y="145"/>
                  </a:lnTo>
                  <a:lnTo>
                    <a:pt x="41" y="170"/>
                  </a:lnTo>
                  <a:lnTo>
                    <a:pt x="32" y="198"/>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747474"/>
                </a:solidFill>
              </a:endParaRPr>
            </a:p>
          </p:txBody>
        </p:sp>
        <p:sp>
          <p:nvSpPr>
            <p:cNvPr id="382982" name="Freeform 6"/>
            <p:cNvSpPr>
              <a:spLocks/>
            </p:cNvSpPr>
            <p:nvPr/>
          </p:nvSpPr>
          <p:spPr bwMode="auto">
            <a:xfrm>
              <a:off x="4680" y="1345"/>
              <a:ext cx="640" cy="849"/>
            </a:xfrm>
            <a:custGeom>
              <a:avLst/>
              <a:gdLst/>
              <a:ahLst/>
              <a:cxnLst>
                <a:cxn ang="0">
                  <a:pos x="51" y="902"/>
                </a:cxn>
                <a:cxn ang="0">
                  <a:pos x="98" y="905"/>
                </a:cxn>
                <a:cxn ang="0">
                  <a:pos x="156" y="912"/>
                </a:cxn>
                <a:cxn ang="0">
                  <a:pos x="224" y="925"/>
                </a:cxn>
                <a:cxn ang="0">
                  <a:pos x="300" y="943"/>
                </a:cxn>
                <a:cxn ang="0">
                  <a:pos x="382" y="970"/>
                </a:cxn>
                <a:cxn ang="0">
                  <a:pos x="468" y="1007"/>
                </a:cxn>
                <a:cxn ang="0">
                  <a:pos x="559" y="1055"/>
                </a:cxn>
                <a:cxn ang="0">
                  <a:pos x="648" y="1117"/>
                </a:cxn>
                <a:cxn ang="0">
                  <a:pos x="728" y="1193"/>
                </a:cxn>
                <a:cxn ang="0">
                  <a:pos x="795" y="1278"/>
                </a:cxn>
                <a:cxn ang="0">
                  <a:pos x="850" y="1368"/>
                </a:cxn>
                <a:cxn ang="0">
                  <a:pos x="894" y="1459"/>
                </a:cxn>
                <a:cxn ang="0">
                  <a:pos x="928" y="1543"/>
                </a:cxn>
                <a:cxn ang="0">
                  <a:pos x="953" y="1616"/>
                </a:cxn>
                <a:cxn ang="0">
                  <a:pos x="970" y="1676"/>
                </a:cxn>
                <a:cxn ang="0">
                  <a:pos x="1273" y="1699"/>
                </a:cxn>
                <a:cxn ang="0">
                  <a:pos x="1280" y="1548"/>
                </a:cxn>
                <a:cxn ang="0">
                  <a:pos x="1274" y="1402"/>
                </a:cxn>
                <a:cxn ang="0">
                  <a:pos x="1261" y="1295"/>
                </a:cxn>
                <a:cxn ang="0">
                  <a:pos x="1238" y="1185"/>
                </a:cxn>
                <a:cxn ang="0">
                  <a:pos x="1206" y="1071"/>
                </a:cxn>
                <a:cxn ang="0">
                  <a:pos x="1167" y="957"/>
                </a:cxn>
                <a:cxn ang="0">
                  <a:pos x="1120" y="844"/>
                </a:cxn>
                <a:cxn ang="0">
                  <a:pos x="1066" y="732"/>
                </a:cxn>
                <a:cxn ang="0">
                  <a:pos x="1007" y="622"/>
                </a:cxn>
                <a:cxn ang="0">
                  <a:pos x="944" y="517"/>
                </a:cxn>
                <a:cxn ang="0">
                  <a:pos x="906" y="460"/>
                </a:cxn>
                <a:cxn ang="0">
                  <a:pos x="868" y="405"/>
                </a:cxn>
                <a:cxn ang="0">
                  <a:pos x="829" y="352"/>
                </a:cxn>
                <a:cxn ang="0">
                  <a:pos x="788" y="301"/>
                </a:cxn>
                <a:cxn ang="0">
                  <a:pos x="747" y="254"/>
                </a:cxn>
                <a:cxn ang="0">
                  <a:pos x="707" y="210"/>
                </a:cxn>
                <a:cxn ang="0">
                  <a:pos x="666" y="171"/>
                </a:cxn>
                <a:cxn ang="0">
                  <a:pos x="624" y="134"/>
                </a:cxn>
                <a:cxn ang="0">
                  <a:pos x="582" y="100"/>
                </a:cxn>
                <a:cxn ang="0">
                  <a:pos x="540" y="70"/>
                </a:cxn>
                <a:cxn ang="0">
                  <a:pos x="498" y="46"/>
                </a:cxn>
                <a:cxn ang="0">
                  <a:pos x="458" y="26"/>
                </a:cxn>
                <a:cxn ang="0">
                  <a:pos x="422" y="13"/>
                </a:cxn>
                <a:cxn ang="0">
                  <a:pos x="387" y="5"/>
                </a:cxn>
                <a:cxn ang="0">
                  <a:pos x="353" y="0"/>
                </a:cxn>
                <a:cxn ang="0">
                  <a:pos x="320" y="2"/>
                </a:cxn>
                <a:cxn ang="0">
                  <a:pos x="281" y="10"/>
                </a:cxn>
                <a:cxn ang="0">
                  <a:pos x="243" y="27"/>
                </a:cxn>
                <a:cxn ang="0">
                  <a:pos x="209" y="54"/>
                </a:cxn>
                <a:cxn ang="0">
                  <a:pos x="176" y="90"/>
                </a:cxn>
                <a:cxn ang="0">
                  <a:pos x="112" y="183"/>
                </a:cxn>
                <a:cxn ang="0">
                  <a:pos x="64" y="274"/>
                </a:cxn>
                <a:cxn ang="0">
                  <a:pos x="28" y="361"/>
                </a:cxn>
                <a:cxn ang="0">
                  <a:pos x="0" y="442"/>
                </a:cxn>
                <a:cxn ang="0">
                  <a:pos x="33" y="902"/>
                </a:cxn>
              </a:cxnLst>
              <a:rect l="0" t="0" r="r" b="b"/>
              <a:pathLst>
                <a:path w="1280" h="1699">
                  <a:moveTo>
                    <a:pt x="33" y="902"/>
                  </a:moveTo>
                  <a:lnTo>
                    <a:pt x="51" y="902"/>
                  </a:lnTo>
                  <a:lnTo>
                    <a:pt x="74" y="903"/>
                  </a:lnTo>
                  <a:lnTo>
                    <a:pt x="98" y="905"/>
                  </a:lnTo>
                  <a:lnTo>
                    <a:pt x="126" y="908"/>
                  </a:lnTo>
                  <a:lnTo>
                    <a:pt x="156" y="912"/>
                  </a:lnTo>
                  <a:lnTo>
                    <a:pt x="189" y="918"/>
                  </a:lnTo>
                  <a:lnTo>
                    <a:pt x="224" y="925"/>
                  </a:lnTo>
                  <a:lnTo>
                    <a:pt x="261" y="933"/>
                  </a:lnTo>
                  <a:lnTo>
                    <a:pt x="300" y="943"/>
                  </a:lnTo>
                  <a:lnTo>
                    <a:pt x="341" y="956"/>
                  </a:lnTo>
                  <a:lnTo>
                    <a:pt x="382" y="970"/>
                  </a:lnTo>
                  <a:lnTo>
                    <a:pt x="425" y="987"/>
                  </a:lnTo>
                  <a:lnTo>
                    <a:pt x="468" y="1007"/>
                  </a:lnTo>
                  <a:lnTo>
                    <a:pt x="513" y="1030"/>
                  </a:lnTo>
                  <a:lnTo>
                    <a:pt x="559" y="1055"/>
                  </a:lnTo>
                  <a:lnTo>
                    <a:pt x="603" y="1084"/>
                  </a:lnTo>
                  <a:lnTo>
                    <a:pt x="648" y="1117"/>
                  </a:lnTo>
                  <a:lnTo>
                    <a:pt x="690" y="1153"/>
                  </a:lnTo>
                  <a:lnTo>
                    <a:pt x="728" y="1193"/>
                  </a:lnTo>
                  <a:lnTo>
                    <a:pt x="762" y="1234"/>
                  </a:lnTo>
                  <a:lnTo>
                    <a:pt x="795" y="1278"/>
                  </a:lnTo>
                  <a:lnTo>
                    <a:pt x="823" y="1324"/>
                  </a:lnTo>
                  <a:lnTo>
                    <a:pt x="850" y="1368"/>
                  </a:lnTo>
                  <a:lnTo>
                    <a:pt x="873" y="1413"/>
                  </a:lnTo>
                  <a:lnTo>
                    <a:pt x="894" y="1459"/>
                  </a:lnTo>
                  <a:lnTo>
                    <a:pt x="912" y="1501"/>
                  </a:lnTo>
                  <a:lnTo>
                    <a:pt x="928" y="1543"/>
                  </a:lnTo>
                  <a:lnTo>
                    <a:pt x="941" y="1581"/>
                  </a:lnTo>
                  <a:lnTo>
                    <a:pt x="953" y="1616"/>
                  </a:lnTo>
                  <a:lnTo>
                    <a:pt x="962" y="1649"/>
                  </a:lnTo>
                  <a:lnTo>
                    <a:pt x="970" y="1676"/>
                  </a:lnTo>
                  <a:lnTo>
                    <a:pt x="975" y="1699"/>
                  </a:lnTo>
                  <a:lnTo>
                    <a:pt x="1273" y="1699"/>
                  </a:lnTo>
                  <a:lnTo>
                    <a:pt x="1278" y="1624"/>
                  </a:lnTo>
                  <a:lnTo>
                    <a:pt x="1280" y="1548"/>
                  </a:lnTo>
                  <a:lnTo>
                    <a:pt x="1278" y="1474"/>
                  </a:lnTo>
                  <a:lnTo>
                    <a:pt x="1274" y="1402"/>
                  </a:lnTo>
                  <a:lnTo>
                    <a:pt x="1269" y="1349"/>
                  </a:lnTo>
                  <a:lnTo>
                    <a:pt x="1261" y="1295"/>
                  </a:lnTo>
                  <a:lnTo>
                    <a:pt x="1251" y="1240"/>
                  </a:lnTo>
                  <a:lnTo>
                    <a:pt x="1238" y="1185"/>
                  </a:lnTo>
                  <a:lnTo>
                    <a:pt x="1223" y="1128"/>
                  </a:lnTo>
                  <a:lnTo>
                    <a:pt x="1206" y="1071"/>
                  </a:lnTo>
                  <a:lnTo>
                    <a:pt x="1186" y="1014"/>
                  </a:lnTo>
                  <a:lnTo>
                    <a:pt x="1167" y="957"/>
                  </a:lnTo>
                  <a:lnTo>
                    <a:pt x="1143" y="901"/>
                  </a:lnTo>
                  <a:lnTo>
                    <a:pt x="1120" y="844"/>
                  </a:lnTo>
                  <a:lnTo>
                    <a:pt x="1093" y="787"/>
                  </a:lnTo>
                  <a:lnTo>
                    <a:pt x="1066" y="732"/>
                  </a:lnTo>
                  <a:lnTo>
                    <a:pt x="1037" y="676"/>
                  </a:lnTo>
                  <a:lnTo>
                    <a:pt x="1007" y="622"/>
                  </a:lnTo>
                  <a:lnTo>
                    <a:pt x="975" y="568"/>
                  </a:lnTo>
                  <a:lnTo>
                    <a:pt x="944" y="517"/>
                  </a:lnTo>
                  <a:lnTo>
                    <a:pt x="926" y="489"/>
                  </a:lnTo>
                  <a:lnTo>
                    <a:pt x="906" y="460"/>
                  </a:lnTo>
                  <a:lnTo>
                    <a:pt x="888" y="432"/>
                  </a:lnTo>
                  <a:lnTo>
                    <a:pt x="868" y="405"/>
                  </a:lnTo>
                  <a:lnTo>
                    <a:pt x="848" y="378"/>
                  </a:lnTo>
                  <a:lnTo>
                    <a:pt x="829" y="352"/>
                  </a:lnTo>
                  <a:lnTo>
                    <a:pt x="809" y="327"/>
                  </a:lnTo>
                  <a:lnTo>
                    <a:pt x="788" y="301"/>
                  </a:lnTo>
                  <a:lnTo>
                    <a:pt x="768" y="279"/>
                  </a:lnTo>
                  <a:lnTo>
                    <a:pt x="747" y="254"/>
                  </a:lnTo>
                  <a:lnTo>
                    <a:pt x="728" y="232"/>
                  </a:lnTo>
                  <a:lnTo>
                    <a:pt x="707" y="210"/>
                  </a:lnTo>
                  <a:lnTo>
                    <a:pt x="686" y="191"/>
                  </a:lnTo>
                  <a:lnTo>
                    <a:pt x="666" y="171"/>
                  </a:lnTo>
                  <a:lnTo>
                    <a:pt x="645" y="152"/>
                  </a:lnTo>
                  <a:lnTo>
                    <a:pt x="624" y="134"/>
                  </a:lnTo>
                  <a:lnTo>
                    <a:pt x="603" y="117"/>
                  </a:lnTo>
                  <a:lnTo>
                    <a:pt x="582" y="100"/>
                  </a:lnTo>
                  <a:lnTo>
                    <a:pt x="561" y="84"/>
                  </a:lnTo>
                  <a:lnTo>
                    <a:pt x="540" y="70"/>
                  </a:lnTo>
                  <a:lnTo>
                    <a:pt x="519" y="57"/>
                  </a:lnTo>
                  <a:lnTo>
                    <a:pt x="498" y="46"/>
                  </a:lnTo>
                  <a:lnTo>
                    <a:pt x="477" y="34"/>
                  </a:lnTo>
                  <a:lnTo>
                    <a:pt x="458" y="26"/>
                  </a:lnTo>
                  <a:lnTo>
                    <a:pt x="439" y="19"/>
                  </a:lnTo>
                  <a:lnTo>
                    <a:pt x="422" y="13"/>
                  </a:lnTo>
                  <a:lnTo>
                    <a:pt x="404" y="7"/>
                  </a:lnTo>
                  <a:lnTo>
                    <a:pt x="387" y="5"/>
                  </a:lnTo>
                  <a:lnTo>
                    <a:pt x="370" y="2"/>
                  </a:lnTo>
                  <a:lnTo>
                    <a:pt x="353" y="0"/>
                  </a:lnTo>
                  <a:lnTo>
                    <a:pt x="336" y="0"/>
                  </a:lnTo>
                  <a:lnTo>
                    <a:pt x="320" y="2"/>
                  </a:lnTo>
                  <a:lnTo>
                    <a:pt x="300" y="5"/>
                  </a:lnTo>
                  <a:lnTo>
                    <a:pt x="281" y="10"/>
                  </a:lnTo>
                  <a:lnTo>
                    <a:pt x="261" y="17"/>
                  </a:lnTo>
                  <a:lnTo>
                    <a:pt x="243" y="27"/>
                  </a:lnTo>
                  <a:lnTo>
                    <a:pt x="226" y="40"/>
                  </a:lnTo>
                  <a:lnTo>
                    <a:pt x="209" y="54"/>
                  </a:lnTo>
                  <a:lnTo>
                    <a:pt x="192" y="71"/>
                  </a:lnTo>
                  <a:lnTo>
                    <a:pt x="176" y="90"/>
                  </a:lnTo>
                  <a:lnTo>
                    <a:pt x="142" y="138"/>
                  </a:lnTo>
                  <a:lnTo>
                    <a:pt x="112" y="183"/>
                  </a:lnTo>
                  <a:lnTo>
                    <a:pt x="87" y="230"/>
                  </a:lnTo>
                  <a:lnTo>
                    <a:pt x="64" y="274"/>
                  </a:lnTo>
                  <a:lnTo>
                    <a:pt x="45" y="318"/>
                  </a:lnTo>
                  <a:lnTo>
                    <a:pt x="28" y="361"/>
                  </a:lnTo>
                  <a:lnTo>
                    <a:pt x="13" y="402"/>
                  </a:lnTo>
                  <a:lnTo>
                    <a:pt x="0" y="442"/>
                  </a:lnTo>
                  <a:lnTo>
                    <a:pt x="33" y="442"/>
                  </a:lnTo>
                  <a:lnTo>
                    <a:pt x="33" y="90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747474"/>
                </a:solidFill>
              </a:endParaRPr>
            </a:p>
          </p:txBody>
        </p:sp>
        <p:sp>
          <p:nvSpPr>
            <p:cNvPr id="382983" name="Freeform 7"/>
            <p:cNvSpPr>
              <a:spLocks/>
            </p:cNvSpPr>
            <p:nvPr/>
          </p:nvSpPr>
          <p:spPr bwMode="auto">
            <a:xfrm>
              <a:off x="4171" y="2461"/>
              <a:ext cx="1081" cy="298"/>
            </a:xfrm>
            <a:custGeom>
              <a:avLst/>
              <a:gdLst/>
              <a:ahLst/>
              <a:cxnLst>
                <a:cxn ang="0">
                  <a:pos x="145" y="134"/>
                </a:cxn>
                <a:cxn ang="0">
                  <a:pos x="190" y="169"/>
                </a:cxn>
                <a:cxn ang="0">
                  <a:pos x="237" y="205"/>
                </a:cxn>
                <a:cxn ang="0">
                  <a:pos x="287" y="239"/>
                </a:cxn>
                <a:cxn ang="0">
                  <a:pos x="339" y="272"/>
                </a:cxn>
                <a:cxn ang="0">
                  <a:pos x="393" y="304"/>
                </a:cxn>
                <a:cxn ang="0">
                  <a:pos x="448" y="335"/>
                </a:cxn>
                <a:cxn ang="0">
                  <a:pos x="506" y="367"/>
                </a:cxn>
                <a:cxn ang="0">
                  <a:pos x="556" y="391"/>
                </a:cxn>
                <a:cxn ang="0">
                  <a:pos x="596" y="409"/>
                </a:cxn>
                <a:cxn ang="0">
                  <a:pos x="638" y="429"/>
                </a:cxn>
                <a:cxn ang="0">
                  <a:pos x="682" y="448"/>
                </a:cxn>
                <a:cxn ang="0">
                  <a:pos x="725" y="465"/>
                </a:cxn>
                <a:cxn ang="0">
                  <a:pos x="769" y="482"/>
                </a:cxn>
                <a:cxn ang="0">
                  <a:pos x="815" y="499"/>
                </a:cxn>
                <a:cxn ang="0">
                  <a:pos x="861" y="516"/>
                </a:cxn>
                <a:cxn ang="0">
                  <a:pos x="924" y="536"/>
                </a:cxn>
                <a:cxn ang="0">
                  <a:pos x="1001" y="557"/>
                </a:cxn>
                <a:cxn ang="0">
                  <a:pos x="1076" y="574"/>
                </a:cxn>
                <a:cxn ang="0">
                  <a:pos x="1150" y="585"/>
                </a:cxn>
                <a:cxn ang="0">
                  <a:pos x="1219" y="594"/>
                </a:cxn>
                <a:cxn ang="0">
                  <a:pos x="1287" y="597"/>
                </a:cxn>
                <a:cxn ang="0">
                  <a:pos x="1353" y="597"/>
                </a:cxn>
                <a:cxn ang="0">
                  <a:pos x="1416" y="593"/>
                </a:cxn>
                <a:cxn ang="0">
                  <a:pos x="1465" y="585"/>
                </a:cxn>
                <a:cxn ang="0">
                  <a:pos x="1502" y="578"/>
                </a:cxn>
                <a:cxn ang="0">
                  <a:pos x="1539" y="570"/>
                </a:cxn>
                <a:cxn ang="0">
                  <a:pos x="1574" y="560"/>
                </a:cxn>
                <a:cxn ang="0">
                  <a:pos x="1608" y="549"/>
                </a:cxn>
                <a:cxn ang="0">
                  <a:pos x="1642" y="537"/>
                </a:cxn>
                <a:cxn ang="0">
                  <a:pos x="1675" y="523"/>
                </a:cxn>
                <a:cxn ang="0">
                  <a:pos x="1707" y="509"/>
                </a:cxn>
                <a:cxn ang="0">
                  <a:pos x="1734" y="495"/>
                </a:cxn>
                <a:cxn ang="0">
                  <a:pos x="1756" y="482"/>
                </a:cxn>
                <a:cxn ang="0">
                  <a:pos x="1779" y="468"/>
                </a:cxn>
                <a:cxn ang="0">
                  <a:pos x="1801" y="453"/>
                </a:cxn>
                <a:cxn ang="0">
                  <a:pos x="1821" y="439"/>
                </a:cxn>
                <a:cxn ang="0">
                  <a:pos x="1838" y="426"/>
                </a:cxn>
                <a:cxn ang="0">
                  <a:pos x="1855" y="414"/>
                </a:cxn>
                <a:cxn ang="0">
                  <a:pos x="1870" y="401"/>
                </a:cxn>
                <a:cxn ang="0">
                  <a:pos x="1901" y="374"/>
                </a:cxn>
                <a:cxn ang="0">
                  <a:pos x="1944" y="333"/>
                </a:cxn>
                <a:cxn ang="0">
                  <a:pos x="1985" y="287"/>
                </a:cxn>
                <a:cxn ang="0">
                  <a:pos x="2023" y="240"/>
                </a:cxn>
                <a:cxn ang="0">
                  <a:pos x="2057" y="191"/>
                </a:cxn>
                <a:cxn ang="0">
                  <a:pos x="2089" y="138"/>
                </a:cxn>
                <a:cxn ang="0">
                  <a:pos x="2120" y="84"/>
                </a:cxn>
                <a:cxn ang="0">
                  <a:pos x="2147" y="29"/>
                </a:cxn>
                <a:cxn ang="0">
                  <a:pos x="0" y="0"/>
                </a:cxn>
                <a:cxn ang="0">
                  <a:pos x="29" y="30"/>
                </a:cxn>
                <a:cxn ang="0">
                  <a:pos x="59" y="59"/>
                </a:cxn>
                <a:cxn ang="0">
                  <a:pos x="90" y="87"/>
                </a:cxn>
                <a:cxn ang="0">
                  <a:pos x="123" y="115"/>
                </a:cxn>
              </a:cxnLst>
              <a:rect l="0" t="0" r="r" b="b"/>
              <a:pathLst>
                <a:path w="2160" h="597">
                  <a:moveTo>
                    <a:pt x="123" y="115"/>
                  </a:moveTo>
                  <a:lnTo>
                    <a:pt x="145" y="134"/>
                  </a:lnTo>
                  <a:lnTo>
                    <a:pt x="168" y="152"/>
                  </a:lnTo>
                  <a:lnTo>
                    <a:pt x="190" y="169"/>
                  </a:lnTo>
                  <a:lnTo>
                    <a:pt x="214" y="188"/>
                  </a:lnTo>
                  <a:lnTo>
                    <a:pt x="237" y="205"/>
                  </a:lnTo>
                  <a:lnTo>
                    <a:pt x="262" y="222"/>
                  </a:lnTo>
                  <a:lnTo>
                    <a:pt x="287" y="239"/>
                  </a:lnTo>
                  <a:lnTo>
                    <a:pt x="313" y="256"/>
                  </a:lnTo>
                  <a:lnTo>
                    <a:pt x="339" y="272"/>
                  </a:lnTo>
                  <a:lnTo>
                    <a:pt x="366" y="289"/>
                  </a:lnTo>
                  <a:lnTo>
                    <a:pt x="393" y="304"/>
                  </a:lnTo>
                  <a:lnTo>
                    <a:pt x="421" y="320"/>
                  </a:lnTo>
                  <a:lnTo>
                    <a:pt x="448" y="335"/>
                  </a:lnTo>
                  <a:lnTo>
                    <a:pt x="477" y="351"/>
                  </a:lnTo>
                  <a:lnTo>
                    <a:pt x="506" y="367"/>
                  </a:lnTo>
                  <a:lnTo>
                    <a:pt x="536" y="381"/>
                  </a:lnTo>
                  <a:lnTo>
                    <a:pt x="556" y="391"/>
                  </a:lnTo>
                  <a:lnTo>
                    <a:pt x="577" y="401"/>
                  </a:lnTo>
                  <a:lnTo>
                    <a:pt x="596" y="409"/>
                  </a:lnTo>
                  <a:lnTo>
                    <a:pt x="617" y="419"/>
                  </a:lnTo>
                  <a:lnTo>
                    <a:pt x="638" y="429"/>
                  </a:lnTo>
                  <a:lnTo>
                    <a:pt x="659" y="438"/>
                  </a:lnTo>
                  <a:lnTo>
                    <a:pt x="682" y="448"/>
                  </a:lnTo>
                  <a:lnTo>
                    <a:pt x="703" y="456"/>
                  </a:lnTo>
                  <a:lnTo>
                    <a:pt x="725" y="465"/>
                  </a:lnTo>
                  <a:lnTo>
                    <a:pt x="747" y="473"/>
                  </a:lnTo>
                  <a:lnTo>
                    <a:pt x="769" y="482"/>
                  </a:lnTo>
                  <a:lnTo>
                    <a:pt x="792" y="490"/>
                  </a:lnTo>
                  <a:lnTo>
                    <a:pt x="815" y="499"/>
                  </a:lnTo>
                  <a:lnTo>
                    <a:pt x="838" y="507"/>
                  </a:lnTo>
                  <a:lnTo>
                    <a:pt x="861" y="516"/>
                  </a:lnTo>
                  <a:lnTo>
                    <a:pt x="885" y="523"/>
                  </a:lnTo>
                  <a:lnTo>
                    <a:pt x="924" y="536"/>
                  </a:lnTo>
                  <a:lnTo>
                    <a:pt x="963" y="547"/>
                  </a:lnTo>
                  <a:lnTo>
                    <a:pt x="1001" y="557"/>
                  </a:lnTo>
                  <a:lnTo>
                    <a:pt x="1039" y="566"/>
                  </a:lnTo>
                  <a:lnTo>
                    <a:pt x="1076" y="574"/>
                  </a:lnTo>
                  <a:lnTo>
                    <a:pt x="1113" y="580"/>
                  </a:lnTo>
                  <a:lnTo>
                    <a:pt x="1150" y="585"/>
                  </a:lnTo>
                  <a:lnTo>
                    <a:pt x="1185" y="590"/>
                  </a:lnTo>
                  <a:lnTo>
                    <a:pt x="1219" y="594"/>
                  </a:lnTo>
                  <a:lnTo>
                    <a:pt x="1253" y="595"/>
                  </a:lnTo>
                  <a:lnTo>
                    <a:pt x="1287" y="597"/>
                  </a:lnTo>
                  <a:lnTo>
                    <a:pt x="1320" y="597"/>
                  </a:lnTo>
                  <a:lnTo>
                    <a:pt x="1353" y="597"/>
                  </a:lnTo>
                  <a:lnTo>
                    <a:pt x="1384" y="595"/>
                  </a:lnTo>
                  <a:lnTo>
                    <a:pt x="1416" y="593"/>
                  </a:lnTo>
                  <a:lnTo>
                    <a:pt x="1446" y="588"/>
                  </a:lnTo>
                  <a:lnTo>
                    <a:pt x="1465" y="585"/>
                  </a:lnTo>
                  <a:lnTo>
                    <a:pt x="1484" y="583"/>
                  </a:lnTo>
                  <a:lnTo>
                    <a:pt x="1502" y="578"/>
                  </a:lnTo>
                  <a:lnTo>
                    <a:pt x="1521" y="574"/>
                  </a:lnTo>
                  <a:lnTo>
                    <a:pt x="1539" y="570"/>
                  </a:lnTo>
                  <a:lnTo>
                    <a:pt x="1556" y="566"/>
                  </a:lnTo>
                  <a:lnTo>
                    <a:pt x="1574" y="560"/>
                  </a:lnTo>
                  <a:lnTo>
                    <a:pt x="1591" y="554"/>
                  </a:lnTo>
                  <a:lnTo>
                    <a:pt x="1608" y="549"/>
                  </a:lnTo>
                  <a:lnTo>
                    <a:pt x="1625" y="543"/>
                  </a:lnTo>
                  <a:lnTo>
                    <a:pt x="1642" y="537"/>
                  </a:lnTo>
                  <a:lnTo>
                    <a:pt x="1658" y="530"/>
                  </a:lnTo>
                  <a:lnTo>
                    <a:pt x="1675" y="523"/>
                  </a:lnTo>
                  <a:lnTo>
                    <a:pt x="1691" y="516"/>
                  </a:lnTo>
                  <a:lnTo>
                    <a:pt x="1707" y="509"/>
                  </a:lnTo>
                  <a:lnTo>
                    <a:pt x="1722" y="500"/>
                  </a:lnTo>
                  <a:lnTo>
                    <a:pt x="1734" y="495"/>
                  </a:lnTo>
                  <a:lnTo>
                    <a:pt x="1745" y="487"/>
                  </a:lnTo>
                  <a:lnTo>
                    <a:pt x="1756" y="482"/>
                  </a:lnTo>
                  <a:lnTo>
                    <a:pt x="1767" y="475"/>
                  </a:lnTo>
                  <a:lnTo>
                    <a:pt x="1779" y="468"/>
                  </a:lnTo>
                  <a:lnTo>
                    <a:pt x="1789" y="460"/>
                  </a:lnTo>
                  <a:lnTo>
                    <a:pt x="1801" y="453"/>
                  </a:lnTo>
                  <a:lnTo>
                    <a:pt x="1812" y="446"/>
                  </a:lnTo>
                  <a:lnTo>
                    <a:pt x="1821" y="439"/>
                  </a:lnTo>
                  <a:lnTo>
                    <a:pt x="1829" y="433"/>
                  </a:lnTo>
                  <a:lnTo>
                    <a:pt x="1838" y="426"/>
                  </a:lnTo>
                  <a:lnTo>
                    <a:pt x="1846" y="421"/>
                  </a:lnTo>
                  <a:lnTo>
                    <a:pt x="1855" y="414"/>
                  </a:lnTo>
                  <a:lnTo>
                    <a:pt x="1863" y="408"/>
                  </a:lnTo>
                  <a:lnTo>
                    <a:pt x="1870" y="401"/>
                  </a:lnTo>
                  <a:lnTo>
                    <a:pt x="1878" y="394"/>
                  </a:lnTo>
                  <a:lnTo>
                    <a:pt x="1901" y="374"/>
                  </a:lnTo>
                  <a:lnTo>
                    <a:pt x="1923" y="354"/>
                  </a:lnTo>
                  <a:lnTo>
                    <a:pt x="1944" y="333"/>
                  </a:lnTo>
                  <a:lnTo>
                    <a:pt x="1965" y="310"/>
                  </a:lnTo>
                  <a:lnTo>
                    <a:pt x="1985" y="287"/>
                  </a:lnTo>
                  <a:lnTo>
                    <a:pt x="2003" y="264"/>
                  </a:lnTo>
                  <a:lnTo>
                    <a:pt x="2023" y="240"/>
                  </a:lnTo>
                  <a:lnTo>
                    <a:pt x="2040" y="216"/>
                  </a:lnTo>
                  <a:lnTo>
                    <a:pt x="2057" y="191"/>
                  </a:lnTo>
                  <a:lnTo>
                    <a:pt x="2074" y="165"/>
                  </a:lnTo>
                  <a:lnTo>
                    <a:pt x="2089" y="138"/>
                  </a:lnTo>
                  <a:lnTo>
                    <a:pt x="2105" y="113"/>
                  </a:lnTo>
                  <a:lnTo>
                    <a:pt x="2120" y="84"/>
                  </a:lnTo>
                  <a:lnTo>
                    <a:pt x="2134" y="57"/>
                  </a:lnTo>
                  <a:lnTo>
                    <a:pt x="2147" y="29"/>
                  </a:lnTo>
                  <a:lnTo>
                    <a:pt x="2160" y="0"/>
                  </a:lnTo>
                  <a:lnTo>
                    <a:pt x="0" y="0"/>
                  </a:lnTo>
                  <a:lnTo>
                    <a:pt x="14" y="15"/>
                  </a:lnTo>
                  <a:lnTo>
                    <a:pt x="29" y="30"/>
                  </a:lnTo>
                  <a:lnTo>
                    <a:pt x="45" y="44"/>
                  </a:lnTo>
                  <a:lnTo>
                    <a:pt x="59" y="59"/>
                  </a:lnTo>
                  <a:lnTo>
                    <a:pt x="75" y="73"/>
                  </a:lnTo>
                  <a:lnTo>
                    <a:pt x="90" y="87"/>
                  </a:lnTo>
                  <a:lnTo>
                    <a:pt x="106" y="101"/>
                  </a:lnTo>
                  <a:lnTo>
                    <a:pt x="123" y="115"/>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747474"/>
                </a:solidFill>
              </a:endParaRPr>
            </a:p>
          </p:txBody>
        </p:sp>
        <p:sp>
          <p:nvSpPr>
            <p:cNvPr id="382984" name="Freeform 8"/>
            <p:cNvSpPr>
              <a:spLocks/>
            </p:cNvSpPr>
            <p:nvPr/>
          </p:nvSpPr>
          <p:spPr bwMode="auto">
            <a:xfrm>
              <a:off x="4870" y="2233"/>
              <a:ext cx="455" cy="188"/>
            </a:xfrm>
            <a:custGeom>
              <a:avLst/>
              <a:gdLst/>
              <a:ahLst/>
              <a:cxnLst>
                <a:cxn ang="0">
                  <a:pos x="0" y="0"/>
                </a:cxn>
                <a:cxn ang="0">
                  <a:pos x="65" y="0"/>
                </a:cxn>
                <a:cxn ang="0">
                  <a:pos x="65" y="304"/>
                </a:cxn>
                <a:cxn ang="0">
                  <a:pos x="910" y="304"/>
                </a:cxn>
                <a:cxn ang="0">
                  <a:pos x="910" y="375"/>
                </a:cxn>
                <a:cxn ang="0">
                  <a:pos x="0" y="375"/>
                </a:cxn>
                <a:cxn ang="0">
                  <a:pos x="0" y="0"/>
                </a:cxn>
              </a:cxnLst>
              <a:rect l="0" t="0" r="r" b="b"/>
              <a:pathLst>
                <a:path w="910" h="375">
                  <a:moveTo>
                    <a:pt x="0" y="0"/>
                  </a:moveTo>
                  <a:lnTo>
                    <a:pt x="65" y="0"/>
                  </a:lnTo>
                  <a:lnTo>
                    <a:pt x="65" y="304"/>
                  </a:lnTo>
                  <a:lnTo>
                    <a:pt x="910" y="304"/>
                  </a:lnTo>
                  <a:lnTo>
                    <a:pt x="910" y="375"/>
                  </a:lnTo>
                  <a:lnTo>
                    <a:pt x="0" y="375"/>
                  </a:lnTo>
                  <a:lnTo>
                    <a:pt x="0" y="0"/>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747474"/>
                </a:solidFill>
              </a:endParaRPr>
            </a:p>
          </p:txBody>
        </p:sp>
        <p:sp>
          <p:nvSpPr>
            <p:cNvPr id="382985" name="Freeform 9"/>
            <p:cNvSpPr>
              <a:spLocks/>
            </p:cNvSpPr>
            <p:nvPr/>
          </p:nvSpPr>
          <p:spPr bwMode="auto">
            <a:xfrm>
              <a:off x="4938" y="2233"/>
              <a:ext cx="387" cy="113"/>
            </a:xfrm>
            <a:custGeom>
              <a:avLst/>
              <a:gdLst/>
              <a:ahLst/>
              <a:cxnLst>
                <a:cxn ang="0">
                  <a:pos x="0" y="226"/>
                </a:cxn>
                <a:cxn ang="0">
                  <a:pos x="0" y="0"/>
                </a:cxn>
                <a:cxn ang="0">
                  <a:pos x="80" y="0"/>
                </a:cxn>
                <a:cxn ang="0">
                  <a:pos x="156" y="0"/>
                </a:cxn>
                <a:cxn ang="0">
                  <a:pos x="230" y="0"/>
                </a:cxn>
                <a:cxn ang="0">
                  <a:pos x="301" y="0"/>
                </a:cxn>
                <a:cxn ang="0">
                  <a:pos x="369" y="0"/>
                </a:cxn>
                <a:cxn ang="0">
                  <a:pos x="432" y="0"/>
                </a:cxn>
                <a:cxn ang="0">
                  <a:pos x="492" y="0"/>
                </a:cxn>
                <a:cxn ang="0">
                  <a:pos x="548" y="0"/>
                </a:cxn>
                <a:cxn ang="0">
                  <a:pos x="597" y="0"/>
                </a:cxn>
                <a:cxn ang="0">
                  <a:pos x="642" y="0"/>
                </a:cxn>
                <a:cxn ang="0">
                  <a:pos x="680" y="0"/>
                </a:cxn>
                <a:cxn ang="0">
                  <a:pos x="713" y="0"/>
                </a:cxn>
                <a:cxn ang="0">
                  <a:pos x="739" y="0"/>
                </a:cxn>
                <a:cxn ang="0">
                  <a:pos x="757" y="0"/>
                </a:cxn>
                <a:cxn ang="0">
                  <a:pos x="769" y="0"/>
                </a:cxn>
                <a:cxn ang="0">
                  <a:pos x="773" y="0"/>
                </a:cxn>
                <a:cxn ang="0">
                  <a:pos x="773" y="226"/>
                </a:cxn>
                <a:cxn ang="0">
                  <a:pos x="0" y="226"/>
                </a:cxn>
              </a:cxnLst>
              <a:rect l="0" t="0" r="r" b="b"/>
              <a:pathLst>
                <a:path w="773" h="226">
                  <a:moveTo>
                    <a:pt x="0" y="226"/>
                  </a:moveTo>
                  <a:lnTo>
                    <a:pt x="0" y="0"/>
                  </a:lnTo>
                  <a:lnTo>
                    <a:pt x="80" y="0"/>
                  </a:lnTo>
                  <a:lnTo>
                    <a:pt x="156" y="0"/>
                  </a:lnTo>
                  <a:lnTo>
                    <a:pt x="230" y="0"/>
                  </a:lnTo>
                  <a:lnTo>
                    <a:pt x="301" y="0"/>
                  </a:lnTo>
                  <a:lnTo>
                    <a:pt x="369" y="0"/>
                  </a:lnTo>
                  <a:lnTo>
                    <a:pt x="432" y="0"/>
                  </a:lnTo>
                  <a:lnTo>
                    <a:pt x="492" y="0"/>
                  </a:lnTo>
                  <a:lnTo>
                    <a:pt x="548" y="0"/>
                  </a:lnTo>
                  <a:lnTo>
                    <a:pt x="597" y="0"/>
                  </a:lnTo>
                  <a:lnTo>
                    <a:pt x="642" y="0"/>
                  </a:lnTo>
                  <a:lnTo>
                    <a:pt x="680" y="0"/>
                  </a:lnTo>
                  <a:lnTo>
                    <a:pt x="713" y="0"/>
                  </a:lnTo>
                  <a:lnTo>
                    <a:pt x="739" y="0"/>
                  </a:lnTo>
                  <a:lnTo>
                    <a:pt x="757" y="0"/>
                  </a:lnTo>
                  <a:lnTo>
                    <a:pt x="769" y="0"/>
                  </a:lnTo>
                  <a:lnTo>
                    <a:pt x="773" y="0"/>
                  </a:lnTo>
                  <a:lnTo>
                    <a:pt x="773" y="226"/>
                  </a:lnTo>
                  <a:lnTo>
                    <a:pt x="0" y="22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747474"/>
                </a:solidFill>
              </a:endParaRPr>
            </a:p>
          </p:txBody>
        </p:sp>
        <p:sp>
          <p:nvSpPr>
            <p:cNvPr id="382986" name="Freeform 10"/>
            <p:cNvSpPr>
              <a:spLocks/>
            </p:cNvSpPr>
            <p:nvPr/>
          </p:nvSpPr>
          <p:spPr bwMode="auto">
            <a:xfrm>
              <a:off x="4115" y="1605"/>
              <a:ext cx="719" cy="816"/>
            </a:xfrm>
            <a:custGeom>
              <a:avLst/>
              <a:gdLst/>
              <a:ahLst/>
              <a:cxnLst>
                <a:cxn ang="0">
                  <a:pos x="0" y="1632"/>
                </a:cxn>
                <a:cxn ang="0">
                  <a:pos x="0" y="0"/>
                </a:cxn>
                <a:cxn ang="0">
                  <a:pos x="214" y="0"/>
                </a:cxn>
                <a:cxn ang="0">
                  <a:pos x="214" y="464"/>
                </a:cxn>
                <a:cxn ang="0">
                  <a:pos x="252" y="462"/>
                </a:cxn>
                <a:cxn ang="0">
                  <a:pos x="308" y="462"/>
                </a:cxn>
                <a:cxn ang="0">
                  <a:pos x="328" y="463"/>
                </a:cxn>
                <a:cxn ang="0">
                  <a:pos x="350" y="464"/>
                </a:cxn>
                <a:cxn ang="0">
                  <a:pos x="374" y="467"/>
                </a:cxn>
                <a:cxn ang="0">
                  <a:pos x="400" y="470"/>
                </a:cxn>
                <a:cxn ang="0">
                  <a:pos x="428" y="474"/>
                </a:cxn>
                <a:cxn ang="0">
                  <a:pos x="458" y="480"/>
                </a:cxn>
                <a:cxn ang="0">
                  <a:pos x="489" y="487"/>
                </a:cxn>
                <a:cxn ang="0">
                  <a:pos x="523" y="496"/>
                </a:cxn>
                <a:cxn ang="0">
                  <a:pos x="557" y="506"/>
                </a:cxn>
                <a:cxn ang="0">
                  <a:pos x="593" y="517"/>
                </a:cxn>
                <a:cxn ang="0">
                  <a:pos x="628" y="531"/>
                </a:cxn>
                <a:cxn ang="0">
                  <a:pos x="666" y="545"/>
                </a:cxn>
                <a:cxn ang="0">
                  <a:pos x="704" y="564"/>
                </a:cxn>
                <a:cxn ang="0">
                  <a:pos x="742" y="584"/>
                </a:cxn>
                <a:cxn ang="0">
                  <a:pos x="780" y="606"/>
                </a:cxn>
                <a:cxn ang="0">
                  <a:pos x="819" y="631"/>
                </a:cxn>
                <a:cxn ang="0">
                  <a:pos x="867" y="666"/>
                </a:cxn>
                <a:cxn ang="0">
                  <a:pos x="910" y="706"/>
                </a:cxn>
                <a:cxn ang="0">
                  <a:pos x="949" y="750"/>
                </a:cxn>
                <a:cxn ang="0">
                  <a:pos x="985" y="797"/>
                </a:cxn>
                <a:cxn ang="0">
                  <a:pos x="1016" y="845"/>
                </a:cxn>
                <a:cxn ang="0">
                  <a:pos x="1044" y="895"/>
                </a:cxn>
                <a:cxn ang="0">
                  <a:pos x="1069" y="944"/>
                </a:cxn>
                <a:cxn ang="0">
                  <a:pos x="1091" y="991"/>
                </a:cxn>
                <a:cxn ang="0">
                  <a:pos x="1109" y="1038"/>
                </a:cxn>
                <a:cxn ang="0">
                  <a:pos x="1125" y="1082"/>
                </a:cxn>
                <a:cxn ang="0">
                  <a:pos x="1138" y="1121"/>
                </a:cxn>
                <a:cxn ang="0">
                  <a:pos x="1149" y="1156"/>
                </a:cxn>
                <a:cxn ang="0">
                  <a:pos x="1156" y="1184"/>
                </a:cxn>
                <a:cxn ang="0">
                  <a:pos x="1162" y="1206"/>
                </a:cxn>
                <a:cxn ang="0">
                  <a:pos x="1164" y="1220"/>
                </a:cxn>
                <a:cxn ang="0">
                  <a:pos x="1166" y="1226"/>
                </a:cxn>
                <a:cxn ang="0">
                  <a:pos x="1172" y="1257"/>
                </a:cxn>
                <a:cxn ang="0">
                  <a:pos x="1438" y="1257"/>
                </a:cxn>
                <a:cxn ang="0">
                  <a:pos x="1438" y="1632"/>
                </a:cxn>
                <a:cxn ang="0">
                  <a:pos x="0" y="1632"/>
                </a:cxn>
              </a:cxnLst>
              <a:rect l="0" t="0" r="r" b="b"/>
              <a:pathLst>
                <a:path w="1438" h="1632">
                  <a:moveTo>
                    <a:pt x="0" y="1632"/>
                  </a:moveTo>
                  <a:lnTo>
                    <a:pt x="0" y="0"/>
                  </a:lnTo>
                  <a:lnTo>
                    <a:pt x="214" y="0"/>
                  </a:lnTo>
                  <a:lnTo>
                    <a:pt x="214" y="464"/>
                  </a:lnTo>
                  <a:lnTo>
                    <a:pt x="252" y="462"/>
                  </a:lnTo>
                  <a:lnTo>
                    <a:pt x="308" y="462"/>
                  </a:lnTo>
                  <a:lnTo>
                    <a:pt x="328" y="463"/>
                  </a:lnTo>
                  <a:lnTo>
                    <a:pt x="350" y="464"/>
                  </a:lnTo>
                  <a:lnTo>
                    <a:pt x="374" y="467"/>
                  </a:lnTo>
                  <a:lnTo>
                    <a:pt x="400" y="470"/>
                  </a:lnTo>
                  <a:lnTo>
                    <a:pt x="428" y="474"/>
                  </a:lnTo>
                  <a:lnTo>
                    <a:pt x="458" y="480"/>
                  </a:lnTo>
                  <a:lnTo>
                    <a:pt x="489" y="487"/>
                  </a:lnTo>
                  <a:lnTo>
                    <a:pt x="523" y="496"/>
                  </a:lnTo>
                  <a:lnTo>
                    <a:pt x="557" y="506"/>
                  </a:lnTo>
                  <a:lnTo>
                    <a:pt x="593" y="517"/>
                  </a:lnTo>
                  <a:lnTo>
                    <a:pt x="628" y="531"/>
                  </a:lnTo>
                  <a:lnTo>
                    <a:pt x="666" y="545"/>
                  </a:lnTo>
                  <a:lnTo>
                    <a:pt x="704" y="564"/>
                  </a:lnTo>
                  <a:lnTo>
                    <a:pt x="742" y="584"/>
                  </a:lnTo>
                  <a:lnTo>
                    <a:pt x="780" y="606"/>
                  </a:lnTo>
                  <a:lnTo>
                    <a:pt x="819" y="631"/>
                  </a:lnTo>
                  <a:lnTo>
                    <a:pt x="867" y="666"/>
                  </a:lnTo>
                  <a:lnTo>
                    <a:pt x="910" y="706"/>
                  </a:lnTo>
                  <a:lnTo>
                    <a:pt x="949" y="750"/>
                  </a:lnTo>
                  <a:lnTo>
                    <a:pt x="985" y="797"/>
                  </a:lnTo>
                  <a:lnTo>
                    <a:pt x="1016" y="845"/>
                  </a:lnTo>
                  <a:lnTo>
                    <a:pt x="1044" y="895"/>
                  </a:lnTo>
                  <a:lnTo>
                    <a:pt x="1069" y="944"/>
                  </a:lnTo>
                  <a:lnTo>
                    <a:pt x="1091" y="991"/>
                  </a:lnTo>
                  <a:lnTo>
                    <a:pt x="1109" y="1038"/>
                  </a:lnTo>
                  <a:lnTo>
                    <a:pt x="1125" y="1082"/>
                  </a:lnTo>
                  <a:lnTo>
                    <a:pt x="1138" y="1121"/>
                  </a:lnTo>
                  <a:lnTo>
                    <a:pt x="1149" y="1156"/>
                  </a:lnTo>
                  <a:lnTo>
                    <a:pt x="1156" y="1184"/>
                  </a:lnTo>
                  <a:lnTo>
                    <a:pt x="1162" y="1206"/>
                  </a:lnTo>
                  <a:lnTo>
                    <a:pt x="1164" y="1220"/>
                  </a:lnTo>
                  <a:lnTo>
                    <a:pt x="1166" y="1226"/>
                  </a:lnTo>
                  <a:lnTo>
                    <a:pt x="1172" y="1257"/>
                  </a:lnTo>
                  <a:lnTo>
                    <a:pt x="1438" y="1257"/>
                  </a:lnTo>
                  <a:lnTo>
                    <a:pt x="1438" y="1632"/>
                  </a:lnTo>
                  <a:lnTo>
                    <a:pt x="0" y="16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747474"/>
                </a:solidFill>
              </a:endParaRPr>
            </a:p>
          </p:txBody>
        </p:sp>
        <p:sp>
          <p:nvSpPr>
            <p:cNvPr id="382987" name="Freeform 11"/>
            <p:cNvSpPr>
              <a:spLocks/>
            </p:cNvSpPr>
            <p:nvPr/>
          </p:nvSpPr>
          <p:spPr bwMode="auto">
            <a:xfrm>
              <a:off x="4258" y="1605"/>
              <a:ext cx="402" cy="192"/>
            </a:xfrm>
            <a:custGeom>
              <a:avLst/>
              <a:gdLst/>
              <a:ahLst/>
              <a:cxnLst>
                <a:cxn ang="0">
                  <a:pos x="321" y="0"/>
                </a:cxn>
                <a:cxn ang="0">
                  <a:pos x="804" y="0"/>
                </a:cxn>
                <a:cxn ang="0">
                  <a:pos x="804" y="383"/>
                </a:cxn>
                <a:cxn ang="0">
                  <a:pos x="31" y="383"/>
                </a:cxn>
                <a:cxn ang="0">
                  <a:pos x="22" y="383"/>
                </a:cxn>
                <a:cxn ang="0">
                  <a:pos x="14" y="382"/>
                </a:cxn>
                <a:cxn ang="0">
                  <a:pos x="7" y="382"/>
                </a:cxn>
                <a:cxn ang="0">
                  <a:pos x="0" y="382"/>
                </a:cxn>
                <a:cxn ang="0">
                  <a:pos x="0" y="0"/>
                </a:cxn>
                <a:cxn ang="0">
                  <a:pos x="321" y="0"/>
                </a:cxn>
                <a:cxn ang="0">
                  <a:pos x="258" y="77"/>
                </a:cxn>
                <a:cxn ang="0">
                  <a:pos x="75" y="77"/>
                </a:cxn>
                <a:cxn ang="0">
                  <a:pos x="75" y="305"/>
                </a:cxn>
                <a:cxn ang="0">
                  <a:pos x="726" y="305"/>
                </a:cxn>
                <a:cxn ang="0">
                  <a:pos x="727" y="77"/>
                </a:cxn>
                <a:cxn ang="0">
                  <a:pos x="258" y="77"/>
                </a:cxn>
                <a:cxn ang="0">
                  <a:pos x="321" y="0"/>
                </a:cxn>
              </a:cxnLst>
              <a:rect l="0" t="0" r="r" b="b"/>
              <a:pathLst>
                <a:path w="804" h="383">
                  <a:moveTo>
                    <a:pt x="321" y="0"/>
                  </a:moveTo>
                  <a:lnTo>
                    <a:pt x="804" y="0"/>
                  </a:lnTo>
                  <a:lnTo>
                    <a:pt x="804" y="383"/>
                  </a:lnTo>
                  <a:lnTo>
                    <a:pt x="31" y="383"/>
                  </a:lnTo>
                  <a:lnTo>
                    <a:pt x="22" y="383"/>
                  </a:lnTo>
                  <a:lnTo>
                    <a:pt x="14" y="382"/>
                  </a:lnTo>
                  <a:lnTo>
                    <a:pt x="7" y="382"/>
                  </a:lnTo>
                  <a:lnTo>
                    <a:pt x="0" y="382"/>
                  </a:lnTo>
                  <a:lnTo>
                    <a:pt x="0" y="0"/>
                  </a:lnTo>
                  <a:lnTo>
                    <a:pt x="321" y="0"/>
                  </a:lnTo>
                  <a:lnTo>
                    <a:pt x="258" y="77"/>
                  </a:lnTo>
                  <a:lnTo>
                    <a:pt x="75" y="77"/>
                  </a:lnTo>
                  <a:lnTo>
                    <a:pt x="75" y="305"/>
                  </a:lnTo>
                  <a:lnTo>
                    <a:pt x="726" y="305"/>
                  </a:lnTo>
                  <a:lnTo>
                    <a:pt x="727" y="77"/>
                  </a:lnTo>
                  <a:lnTo>
                    <a:pt x="258" y="77"/>
                  </a:lnTo>
                  <a:lnTo>
                    <a:pt x="321" y="0"/>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747474"/>
                </a:solidFill>
              </a:endParaRPr>
            </a:p>
          </p:txBody>
        </p:sp>
        <p:sp>
          <p:nvSpPr>
            <p:cNvPr id="382988" name="Freeform 12"/>
            <p:cNvSpPr>
              <a:spLocks/>
            </p:cNvSpPr>
            <p:nvPr/>
          </p:nvSpPr>
          <p:spPr bwMode="auto">
            <a:xfrm>
              <a:off x="4426" y="1836"/>
              <a:ext cx="704" cy="358"/>
            </a:xfrm>
            <a:custGeom>
              <a:avLst/>
              <a:gdLst/>
              <a:ahLst/>
              <a:cxnLst>
                <a:cxn ang="0">
                  <a:pos x="836" y="428"/>
                </a:cxn>
                <a:cxn ang="0">
                  <a:pos x="930" y="461"/>
                </a:cxn>
                <a:cxn ang="0">
                  <a:pos x="1072" y="428"/>
                </a:cxn>
                <a:cxn ang="0">
                  <a:pos x="989" y="312"/>
                </a:cxn>
                <a:cxn ang="0">
                  <a:pos x="964" y="282"/>
                </a:cxn>
                <a:cxn ang="0">
                  <a:pos x="866" y="316"/>
                </a:cxn>
                <a:cxn ang="0">
                  <a:pos x="755" y="294"/>
                </a:cxn>
                <a:cxn ang="0">
                  <a:pos x="629" y="315"/>
                </a:cxn>
                <a:cxn ang="0">
                  <a:pos x="515" y="291"/>
                </a:cxn>
                <a:cxn ang="0">
                  <a:pos x="482" y="254"/>
                </a:cxn>
                <a:cxn ang="0">
                  <a:pos x="372" y="146"/>
                </a:cxn>
                <a:cxn ang="0">
                  <a:pos x="378" y="228"/>
                </a:cxn>
                <a:cxn ang="0">
                  <a:pos x="504" y="428"/>
                </a:cxn>
                <a:cxn ang="0">
                  <a:pos x="579" y="615"/>
                </a:cxn>
                <a:cxn ang="0">
                  <a:pos x="1409" y="717"/>
                </a:cxn>
                <a:cxn ang="0">
                  <a:pos x="1360" y="568"/>
                </a:cxn>
                <a:cxn ang="0">
                  <a:pos x="1263" y="373"/>
                </a:cxn>
                <a:cxn ang="0">
                  <a:pos x="1111" y="197"/>
                </a:cxn>
                <a:cxn ang="0">
                  <a:pos x="867" y="63"/>
                </a:cxn>
                <a:cxn ang="0">
                  <a:pos x="648" y="8"/>
                </a:cxn>
                <a:cxn ang="0">
                  <a:pos x="520" y="0"/>
                </a:cxn>
                <a:cxn ang="0">
                  <a:pos x="0" y="0"/>
                </a:cxn>
                <a:cxn ang="0">
                  <a:pos x="78" y="25"/>
                </a:cxn>
                <a:cxn ang="0">
                  <a:pos x="154" y="56"/>
                </a:cxn>
                <a:cxn ang="0">
                  <a:pos x="222" y="93"/>
                </a:cxn>
                <a:cxn ang="0">
                  <a:pos x="275" y="129"/>
                </a:cxn>
                <a:cxn ang="0">
                  <a:pos x="356" y="132"/>
                </a:cxn>
                <a:cxn ang="0">
                  <a:pos x="436" y="108"/>
                </a:cxn>
                <a:cxn ang="0">
                  <a:pos x="462" y="125"/>
                </a:cxn>
                <a:cxn ang="0">
                  <a:pos x="565" y="122"/>
                </a:cxn>
                <a:cxn ang="0">
                  <a:pos x="655" y="110"/>
                </a:cxn>
                <a:cxn ang="0">
                  <a:pos x="680" y="127"/>
                </a:cxn>
                <a:cxn ang="0">
                  <a:pos x="770" y="112"/>
                </a:cxn>
                <a:cxn ang="0">
                  <a:pos x="878" y="113"/>
                </a:cxn>
                <a:cxn ang="0">
                  <a:pos x="905" y="133"/>
                </a:cxn>
                <a:cxn ang="0">
                  <a:pos x="933" y="156"/>
                </a:cxn>
                <a:cxn ang="0">
                  <a:pos x="803" y="140"/>
                </a:cxn>
                <a:cxn ang="0">
                  <a:pos x="688" y="135"/>
                </a:cxn>
                <a:cxn ang="0">
                  <a:pos x="604" y="154"/>
                </a:cxn>
                <a:cxn ang="0">
                  <a:pos x="479" y="139"/>
                </a:cxn>
                <a:cxn ang="0">
                  <a:pos x="448" y="154"/>
                </a:cxn>
                <a:cxn ang="0">
                  <a:pos x="599" y="275"/>
                </a:cxn>
                <a:cxn ang="0">
                  <a:pos x="724" y="261"/>
                </a:cxn>
                <a:cxn ang="0">
                  <a:pos x="836" y="278"/>
                </a:cxn>
                <a:cxn ang="0">
                  <a:pos x="943" y="259"/>
                </a:cxn>
                <a:cxn ang="0">
                  <a:pos x="1055" y="278"/>
                </a:cxn>
                <a:cxn ang="0">
                  <a:pos x="1094" y="326"/>
                </a:cxn>
                <a:cxn ang="0">
                  <a:pos x="1174" y="481"/>
                </a:cxn>
                <a:cxn ang="0">
                  <a:pos x="1101" y="498"/>
                </a:cxn>
                <a:cxn ang="0">
                  <a:pos x="943" y="494"/>
                </a:cxn>
                <a:cxn ang="0">
                  <a:pos x="867" y="502"/>
                </a:cxn>
                <a:cxn ang="0">
                  <a:pos x="713" y="502"/>
                </a:cxn>
                <a:cxn ang="0">
                  <a:pos x="631" y="502"/>
                </a:cxn>
                <a:cxn ang="0">
                  <a:pos x="606" y="443"/>
                </a:cxn>
                <a:cxn ang="0">
                  <a:pos x="698" y="470"/>
                </a:cxn>
              </a:cxnLst>
              <a:rect l="0" t="0" r="r" b="b"/>
              <a:pathLst>
                <a:path w="1409" h="717">
                  <a:moveTo>
                    <a:pt x="857" y="481"/>
                  </a:moveTo>
                  <a:lnTo>
                    <a:pt x="852" y="470"/>
                  </a:lnTo>
                  <a:lnTo>
                    <a:pt x="846" y="457"/>
                  </a:lnTo>
                  <a:lnTo>
                    <a:pt x="841" y="444"/>
                  </a:lnTo>
                  <a:lnTo>
                    <a:pt x="836" y="428"/>
                  </a:lnTo>
                  <a:lnTo>
                    <a:pt x="920" y="428"/>
                  </a:lnTo>
                  <a:lnTo>
                    <a:pt x="922" y="437"/>
                  </a:lnTo>
                  <a:lnTo>
                    <a:pt x="925" y="446"/>
                  </a:lnTo>
                  <a:lnTo>
                    <a:pt x="928" y="454"/>
                  </a:lnTo>
                  <a:lnTo>
                    <a:pt x="930" y="461"/>
                  </a:lnTo>
                  <a:lnTo>
                    <a:pt x="1089" y="474"/>
                  </a:lnTo>
                  <a:lnTo>
                    <a:pt x="1085" y="463"/>
                  </a:lnTo>
                  <a:lnTo>
                    <a:pt x="1081" y="453"/>
                  </a:lnTo>
                  <a:lnTo>
                    <a:pt x="1077" y="441"/>
                  </a:lnTo>
                  <a:lnTo>
                    <a:pt x="1072" y="428"/>
                  </a:lnTo>
                  <a:lnTo>
                    <a:pt x="1103" y="428"/>
                  </a:lnTo>
                  <a:lnTo>
                    <a:pt x="1047" y="326"/>
                  </a:lnTo>
                  <a:lnTo>
                    <a:pt x="1002" y="326"/>
                  </a:lnTo>
                  <a:lnTo>
                    <a:pt x="996" y="319"/>
                  </a:lnTo>
                  <a:lnTo>
                    <a:pt x="989" y="312"/>
                  </a:lnTo>
                  <a:lnTo>
                    <a:pt x="984" y="305"/>
                  </a:lnTo>
                  <a:lnTo>
                    <a:pt x="979" y="299"/>
                  </a:lnTo>
                  <a:lnTo>
                    <a:pt x="973" y="294"/>
                  </a:lnTo>
                  <a:lnTo>
                    <a:pt x="968" y="288"/>
                  </a:lnTo>
                  <a:lnTo>
                    <a:pt x="964" y="282"/>
                  </a:lnTo>
                  <a:lnTo>
                    <a:pt x="960" y="278"/>
                  </a:lnTo>
                  <a:lnTo>
                    <a:pt x="844" y="288"/>
                  </a:lnTo>
                  <a:lnTo>
                    <a:pt x="850" y="296"/>
                  </a:lnTo>
                  <a:lnTo>
                    <a:pt x="858" y="306"/>
                  </a:lnTo>
                  <a:lnTo>
                    <a:pt x="866" y="316"/>
                  </a:lnTo>
                  <a:lnTo>
                    <a:pt x="874" y="326"/>
                  </a:lnTo>
                  <a:lnTo>
                    <a:pt x="782" y="326"/>
                  </a:lnTo>
                  <a:lnTo>
                    <a:pt x="772" y="315"/>
                  </a:lnTo>
                  <a:lnTo>
                    <a:pt x="762" y="304"/>
                  </a:lnTo>
                  <a:lnTo>
                    <a:pt x="755" y="294"/>
                  </a:lnTo>
                  <a:lnTo>
                    <a:pt x="747" y="285"/>
                  </a:lnTo>
                  <a:lnTo>
                    <a:pt x="604" y="282"/>
                  </a:lnTo>
                  <a:lnTo>
                    <a:pt x="612" y="292"/>
                  </a:lnTo>
                  <a:lnTo>
                    <a:pt x="621" y="304"/>
                  </a:lnTo>
                  <a:lnTo>
                    <a:pt x="629" y="315"/>
                  </a:lnTo>
                  <a:lnTo>
                    <a:pt x="638" y="326"/>
                  </a:lnTo>
                  <a:lnTo>
                    <a:pt x="546" y="326"/>
                  </a:lnTo>
                  <a:lnTo>
                    <a:pt x="534" y="312"/>
                  </a:lnTo>
                  <a:lnTo>
                    <a:pt x="524" y="301"/>
                  </a:lnTo>
                  <a:lnTo>
                    <a:pt x="515" y="291"/>
                  </a:lnTo>
                  <a:lnTo>
                    <a:pt x="507" y="281"/>
                  </a:lnTo>
                  <a:lnTo>
                    <a:pt x="500" y="272"/>
                  </a:lnTo>
                  <a:lnTo>
                    <a:pt x="494" y="265"/>
                  </a:lnTo>
                  <a:lnTo>
                    <a:pt x="487" y="259"/>
                  </a:lnTo>
                  <a:lnTo>
                    <a:pt x="482" y="254"/>
                  </a:lnTo>
                  <a:lnTo>
                    <a:pt x="532" y="254"/>
                  </a:lnTo>
                  <a:lnTo>
                    <a:pt x="448" y="154"/>
                  </a:lnTo>
                  <a:lnTo>
                    <a:pt x="384" y="154"/>
                  </a:lnTo>
                  <a:lnTo>
                    <a:pt x="378" y="152"/>
                  </a:lnTo>
                  <a:lnTo>
                    <a:pt x="372" y="146"/>
                  </a:lnTo>
                  <a:lnTo>
                    <a:pt x="365" y="139"/>
                  </a:lnTo>
                  <a:lnTo>
                    <a:pt x="356" y="132"/>
                  </a:lnTo>
                  <a:lnTo>
                    <a:pt x="312" y="157"/>
                  </a:lnTo>
                  <a:lnTo>
                    <a:pt x="347" y="191"/>
                  </a:lnTo>
                  <a:lnTo>
                    <a:pt x="378" y="228"/>
                  </a:lnTo>
                  <a:lnTo>
                    <a:pt x="409" y="267"/>
                  </a:lnTo>
                  <a:lnTo>
                    <a:pt x="436" y="306"/>
                  </a:lnTo>
                  <a:lnTo>
                    <a:pt x="461" y="348"/>
                  </a:lnTo>
                  <a:lnTo>
                    <a:pt x="485" y="389"/>
                  </a:lnTo>
                  <a:lnTo>
                    <a:pt x="504" y="428"/>
                  </a:lnTo>
                  <a:lnTo>
                    <a:pt x="524" y="468"/>
                  </a:lnTo>
                  <a:lnTo>
                    <a:pt x="540" y="508"/>
                  </a:lnTo>
                  <a:lnTo>
                    <a:pt x="555" y="546"/>
                  </a:lnTo>
                  <a:lnTo>
                    <a:pt x="568" y="582"/>
                  </a:lnTo>
                  <a:lnTo>
                    <a:pt x="579" y="615"/>
                  </a:lnTo>
                  <a:lnTo>
                    <a:pt x="588" y="646"/>
                  </a:lnTo>
                  <a:lnTo>
                    <a:pt x="596" y="673"/>
                  </a:lnTo>
                  <a:lnTo>
                    <a:pt x="603" y="697"/>
                  </a:lnTo>
                  <a:lnTo>
                    <a:pt x="608" y="717"/>
                  </a:lnTo>
                  <a:lnTo>
                    <a:pt x="1409" y="717"/>
                  </a:lnTo>
                  <a:lnTo>
                    <a:pt x="1402" y="693"/>
                  </a:lnTo>
                  <a:lnTo>
                    <a:pt x="1394" y="666"/>
                  </a:lnTo>
                  <a:lnTo>
                    <a:pt x="1385" y="636"/>
                  </a:lnTo>
                  <a:lnTo>
                    <a:pt x="1373" y="602"/>
                  </a:lnTo>
                  <a:lnTo>
                    <a:pt x="1360" y="568"/>
                  </a:lnTo>
                  <a:lnTo>
                    <a:pt x="1344" y="529"/>
                  </a:lnTo>
                  <a:lnTo>
                    <a:pt x="1327" y="491"/>
                  </a:lnTo>
                  <a:lnTo>
                    <a:pt x="1308" y="453"/>
                  </a:lnTo>
                  <a:lnTo>
                    <a:pt x="1287" y="413"/>
                  </a:lnTo>
                  <a:lnTo>
                    <a:pt x="1263" y="373"/>
                  </a:lnTo>
                  <a:lnTo>
                    <a:pt x="1238" y="335"/>
                  </a:lnTo>
                  <a:lnTo>
                    <a:pt x="1209" y="298"/>
                  </a:lnTo>
                  <a:lnTo>
                    <a:pt x="1179" y="261"/>
                  </a:lnTo>
                  <a:lnTo>
                    <a:pt x="1147" y="228"/>
                  </a:lnTo>
                  <a:lnTo>
                    <a:pt x="1111" y="197"/>
                  </a:lnTo>
                  <a:lnTo>
                    <a:pt x="1073" y="169"/>
                  </a:lnTo>
                  <a:lnTo>
                    <a:pt x="1021" y="136"/>
                  </a:lnTo>
                  <a:lnTo>
                    <a:pt x="968" y="108"/>
                  </a:lnTo>
                  <a:lnTo>
                    <a:pt x="917" y="83"/>
                  </a:lnTo>
                  <a:lnTo>
                    <a:pt x="867" y="63"/>
                  </a:lnTo>
                  <a:lnTo>
                    <a:pt x="819" y="46"/>
                  </a:lnTo>
                  <a:lnTo>
                    <a:pt x="772" y="32"/>
                  </a:lnTo>
                  <a:lnTo>
                    <a:pt x="727" y="22"/>
                  </a:lnTo>
                  <a:lnTo>
                    <a:pt x="686" y="14"/>
                  </a:lnTo>
                  <a:lnTo>
                    <a:pt x="648" y="8"/>
                  </a:lnTo>
                  <a:lnTo>
                    <a:pt x="613" y="4"/>
                  </a:lnTo>
                  <a:lnTo>
                    <a:pt x="583" y="1"/>
                  </a:lnTo>
                  <a:lnTo>
                    <a:pt x="557" y="0"/>
                  </a:lnTo>
                  <a:lnTo>
                    <a:pt x="536" y="0"/>
                  </a:lnTo>
                  <a:lnTo>
                    <a:pt x="520" y="0"/>
                  </a:lnTo>
                  <a:lnTo>
                    <a:pt x="511" y="0"/>
                  </a:lnTo>
                  <a:lnTo>
                    <a:pt x="507" y="0"/>
                  </a:lnTo>
                  <a:lnTo>
                    <a:pt x="468" y="2"/>
                  </a:lnTo>
                  <a:lnTo>
                    <a:pt x="468" y="0"/>
                  </a:lnTo>
                  <a:lnTo>
                    <a:pt x="0" y="0"/>
                  </a:lnTo>
                  <a:lnTo>
                    <a:pt x="15" y="4"/>
                  </a:lnTo>
                  <a:lnTo>
                    <a:pt x="31" y="8"/>
                  </a:lnTo>
                  <a:lnTo>
                    <a:pt x="47" y="14"/>
                  </a:lnTo>
                  <a:lnTo>
                    <a:pt x="64" y="19"/>
                  </a:lnTo>
                  <a:lnTo>
                    <a:pt x="78" y="25"/>
                  </a:lnTo>
                  <a:lnTo>
                    <a:pt x="94" y="31"/>
                  </a:lnTo>
                  <a:lnTo>
                    <a:pt x="110" y="37"/>
                  </a:lnTo>
                  <a:lnTo>
                    <a:pt x="125" y="42"/>
                  </a:lnTo>
                  <a:lnTo>
                    <a:pt x="140" y="49"/>
                  </a:lnTo>
                  <a:lnTo>
                    <a:pt x="154" y="56"/>
                  </a:lnTo>
                  <a:lnTo>
                    <a:pt x="169" y="63"/>
                  </a:lnTo>
                  <a:lnTo>
                    <a:pt x="183" y="71"/>
                  </a:lnTo>
                  <a:lnTo>
                    <a:pt x="196" y="78"/>
                  </a:lnTo>
                  <a:lnTo>
                    <a:pt x="211" y="86"/>
                  </a:lnTo>
                  <a:lnTo>
                    <a:pt x="222" y="93"/>
                  </a:lnTo>
                  <a:lnTo>
                    <a:pt x="235" y="102"/>
                  </a:lnTo>
                  <a:lnTo>
                    <a:pt x="245" y="109"/>
                  </a:lnTo>
                  <a:lnTo>
                    <a:pt x="255" y="115"/>
                  </a:lnTo>
                  <a:lnTo>
                    <a:pt x="264" y="122"/>
                  </a:lnTo>
                  <a:lnTo>
                    <a:pt x="275" y="129"/>
                  </a:lnTo>
                  <a:lnTo>
                    <a:pt x="284" y="135"/>
                  </a:lnTo>
                  <a:lnTo>
                    <a:pt x="293" y="142"/>
                  </a:lnTo>
                  <a:lnTo>
                    <a:pt x="302" y="150"/>
                  </a:lnTo>
                  <a:lnTo>
                    <a:pt x="312" y="157"/>
                  </a:lnTo>
                  <a:lnTo>
                    <a:pt x="356" y="132"/>
                  </a:lnTo>
                  <a:lnTo>
                    <a:pt x="348" y="123"/>
                  </a:lnTo>
                  <a:lnTo>
                    <a:pt x="340" y="116"/>
                  </a:lnTo>
                  <a:lnTo>
                    <a:pt x="334" y="110"/>
                  </a:lnTo>
                  <a:lnTo>
                    <a:pt x="329" y="108"/>
                  </a:lnTo>
                  <a:lnTo>
                    <a:pt x="436" y="108"/>
                  </a:lnTo>
                  <a:lnTo>
                    <a:pt x="441" y="110"/>
                  </a:lnTo>
                  <a:lnTo>
                    <a:pt x="447" y="113"/>
                  </a:lnTo>
                  <a:lnTo>
                    <a:pt x="452" y="117"/>
                  </a:lnTo>
                  <a:lnTo>
                    <a:pt x="457" y="120"/>
                  </a:lnTo>
                  <a:lnTo>
                    <a:pt x="462" y="125"/>
                  </a:lnTo>
                  <a:lnTo>
                    <a:pt x="469" y="129"/>
                  </a:lnTo>
                  <a:lnTo>
                    <a:pt x="474" y="135"/>
                  </a:lnTo>
                  <a:lnTo>
                    <a:pt x="479" y="139"/>
                  </a:lnTo>
                  <a:lnTo>
                    <a:pt x="572" y="129"/>
                  </a:lnTo>
                  <a:lnTo>
                    <a:pt x="565" y="122"/>
                  </a:lnTo>
                  <a:lnTo>
                    <a:pt x="558" y="116"/>
                  </a:lnTo>
                  <a:lnTo>
                    <a:pt x="551" y="110"/>
                  </a:lnTo>
                  <a:lnTo>
                    <a:pt x="546" y="108"/>
                  </a:lnTo>
                  <a:lnTo>
                    <a:pt x="650" y="108"/>
                  </a:lnTo>
                  <a:lnTo>
                    <a:pt x="655" y="110"/>
                  </a:lnTo>
                  <a:lnTo>
                    <a:pt x="662" y="113"/>
                  </a:lnTo>
                  <a:lnTo>
                    <a:pt x="667" y="117"/>
                  </a:lnTo>
                  <a:lnTo>
                    <a:pt x="672" y="120"/>
                  </a:lnTo>
                  <a:lnTo>
                    <a:pt x="676" y="123"/>
                  </a:lnTo>
                  <a:lnTo>
                    <a:pt x="680" y="127"/>
                  </a:lnTo>
                  <a:lnTo>
                    <a:pt x="684" y="130"/>
                  </a:lnTo>
                  <a:lnTo>
                    <a:pt x="688" y="135"/>
                  </a:lnTo>
                  <a:lnTo>
                    <a:pt x="781" y="120"/>
                  </a:lnTo>
                  <a:lnTo>
                    <a:pt x="776" y="116"/>
                  </a:lnTo>
                  <a:lnTo>
                    <a:pt x="770" y="112"/>
                  </a:lnTo>
                  <a:lnTo>
                    <a:pt x="766" y="109"/>
                  </a:lnTo>
                  <a:lnTo>
                    <a:pt x="762" y="108"/>
                  </a:lnTo>
                  <a:lnTo>
                    <a:pt x="866" y="108"/>
                  </a:lnTo>
                  <a:lnTo>
                    <a:pt x="871" y="110"/>
                  </a:lnTo>
                  <a:lnTo>
                    <a:pt x="878" y="113"/>
                  </a:lnTo>
                  <a:lnTo>
                    <a:pt x="883" y="117"/>
                  </a:lnTo>
                  <a:lnTo>
                    <a:pt x="888" y="120"/>
                  </a:lnTo>
                  <a:lnTo>
                    <a:pt x="894" y="125"/>
                  </a:lnTo>
                  <a:lnTo>
                    <a:pt x="900" y="129"/>
                  </a:lnTo>
                  <a:lnTo>
                    <a:pt x="905" y="133"/>
                  </a:lnTo>
                  <a:lnTo>
                    <a:pt x="911" y="137"/>
                  </a:lnTo>
                  <a:lnTo>
                    <a:pt x="917" y="142"/>
                  </a:lnTo>
                  <a:lnTo>
                    <a:pt x="922" y="147"/>
                  </a:lnTo>
                  <a:lnTo>
                    <a:pt x="928" y="152"/>
                  </a:lnTo>
                  <a:lnTo>
                    <a:pt x="933" y="156"/>
                  </a:lnTo>
                  <a:lnTo>
                    <a:pt x="821" y="154"/>
                  </a:lnTo>
                  <a:lnTo>
                    <a:pt x="818" y="152"/>
                  </a:lnTo>
                  <a:lnTo>
                    <a:pt x="814" y="149"/>
                  </a:lnTo>
                  <a:lnTo>
                    <a:pt x="808" y="144"/>
                  </a:lnTo>
                  <a:lnTo>
                    <a:pt x="803" y="140"/>
                  </a:lnTo>
                  <a:lnTo>
                    <a:pt x="798" y="136"/>
                  </a:lnTo>
                  <a:lnTo>
                    <a:pt x="793" y="130"/>
                  </a:lnTo>
                  <a:lnTo>
                    <a:pt x="786" y="125"/>
                  </a:lnTo>
                  <a:lnTo>
                    <a:pt x="781" y="120"/>
                  </a:lnTo>
                  <a:lnTo>
                    <a:pt x="688" y="135"/>
                  </a:lnTo>
                  <a:lnTo>
                    <a:pt x="694" y="140"/>
                  </a:lnTo>
                  <a:lnTo>
                    <a:pt x="701" y="146"/>
                  </a:lnTo>
                  <a:lnTo>
                    <a:pt x="707" y="152"/>
                  </a:lnTo>
                  <a:lnTo>
                    <a:pt x="714" y="157"/>
                  </a:lnTo>
                  <a:lnTo>
                    <a:pt x="604" y="154"/>
                  </a:lnTo>
                  <a:lnTo>
                    <a:pt x="599" y="150"/>
                  </a:lnTo>
                  <a:lnTo>
                    <a:pt x="591" y="144"/>
                  </a:lnTo>
                  <a:lnTo>
                    <a:pt x="582" y="137"/>
                  </a:lnTo>
                  <a:lnTo>
                    <a:pt x="572" y="129"/>
                  </a:lnTo>
                  <a:lnTo>
                    <a:pt x="479" y="139"/>
                  </a:lnTo>
                  <a:lnTo>
                    <a:pt x="486" y="144"/>
                  </a:lnTo>
                  <a:lnTo>
                    <a:pt x="491" y="150"/>
                  </a:lnTo>
                  <a:lnTo>
                    <a:pt x="495" y="153"/>
                  </a:lnTo>
                  <a:lnTo>
                    <a:pt x="496" y="154"/>
                  </a:lnTo>
                  <a:lnTo>
                    <a:pt x="448" y="154"/>
                  </a:lnTo>
                  <a:lnTo>
                    <a:pt x="532" y="254"/>
                  </a:lnTo>
                  <a:lnTo>
                    <a:pt x="582" y="254"/>
                  </a:lnTo>
                  <a:lnTo>
                    <a:pt x="587" y="261"/>
                  </a:lnTo>
                  <a:lnTo>
                    <a:pt x="592" y="268"/>
                  </a:lnTo>
                  <a:lnTo>
                    <a:pt x="599" y="275"/>
                  </a:lnTo>
                  <a:lnTo>
                    <a:pt x="604" y="282"/>
                  </a:lnTo>
                  <a:lnTo>
                    <a:pt x="747" y="285"/>
                  </a:lnTo>
                  <a:lnTo>
                    <a:pt x="739" y="275"/>
                  </a:lnTo>
                  <a:lnTo>
                    <a:pt x="731" y="267"/>
                  </a:lnTo>
                  <a:lnTo>
                    <a:pt x="724" y="261"/>
                  </a:lnTo>
                  <a:lnTo>
                    <a:pt x="718" y="254"/>
                  </a:lnTo>
                  <a:lnTo>
                    <a:pt x="816" y="254"/>
                  </a:lnTo>
                  <a:lnTo>
                    <a:pt x="823" y="261"/>
                  </a:lnTo>
                  <a:lnTo>
                    <a:pt x="829" y="269"/>
                  </a:lnTo>
                  <a:lnTo>
                    <a:pt x="836" y="278"/>
                  </a:lnTo>
                  <a:lnTo>
                    <a:pt x="844" y="288"/>
                  </a:lnTo>
                  <a:lnTo>
                    <a:pt x="960" y="278"/>
                  </a:lnTo>
                  <a:lnTo>
                    <a:pt x="954" y="271"/>
                  </a:lnTo>
                  <a:lnTo>
                    <a:pt x="949" y="265"/>
                  </a:lnTo>
                  <a:lnTo>
                    <a:pt x="943" y="259"/>
                  </a:lnTo>
                  <a:lnTo>
                    <a:pt x="938" y="254"/>
                  </a:lnTo>
                  <a:lnTo>
                    <a:pt x="1036" y="254"/>
                  </a:lnTo>
                  <a:lnTo>
                    <a:pt x="1043" y="261"/>
                  </a:lnTo>
                  <a:lnTo>
                    <a:pt x="1048" y="269"/>
                  </a:lnTo>
                  <a:lnTo>
                    <a:pt x="1055" y="278"/>
                  </a:lnTo>
                  <a:lnTo>
                    <a:pt x="1063" y="286"/>
                  </a:lnTo>
                  <a:lnTo>
                    <a:pt x="1069" y="295"/>
                  </a:lnTo>
                  <a:lnTo>
                    <a:pt x="1077" y="305"/>
                  </a:lnTo>
                  <a:lnTo>
                    <a:pt x="1085" y="315"/>
                  </a:lnTo>
                  <a:lnTo>
                    <a:pt x="1094" y="326"/>
                  </a:lnTo>
                  <a:lnTo>
                    <a:pt x="1047" y="326"/>
                  </a:lnTo>
                  <a:lnTo>
                    <a:pt x="1103" y="428"/>
                  </a:lnTo>
                  <a:lnTo>
                    <a:pt x="1156" y="428"/>
                  </a:lnTo>
                  <a:lnTo>
                    <a:pt x="1165" y="457"/>
                  </a:lnTo>
                  <a:lnTo>
                    <a:pt x="1174" y="481"/>
                  </a:lnTo>
                  <a:lnTo>
                    <a:pt x="1183" y="502"/>
                  </a:lnTo>
                  <a:lnTo>
                    <a:pt x="1192" y="522"/>
                  </a:lnTo>
                  <a:lnTo>
                    <a:pt x="1111" y="522"/>
                  </a:lnTo>
                  <a:lnTo>
                    <a:pt x="1106" y="511"/>
                  </a:lnTo>
                  <a:lnTo>
                    <a:pt x="1101" y="498"/>
                  </a:lnTo>
                  <a:lnTo>
                    <a:pt x="1094" y="487"/>
                  </a:lnTo>
                  <a:lnTo>
                    <a:pt x="1089" y="474"/>
                  </a:lnTo>
                  <a:lnTo>
                    <a:pt x="930" y="461"/>
                  </a:lnTo>
                  <a:lnTo>
                    <a:pt x="937" y="478"/>
                  </a:lnTo>
                  <a:lnTo>
                    <a:pt x="943" y="494"/>
                  </a:lnTo>
                  <a:lnTo>
                    <a:pt x="950" y="508"/>
                  </a:lnTo>
                  <a:lnTo>
                    <a:pt x="956" y="522"/>
                  </a:lnTo>
                  <a:lnTo>
                    <a:pt x="876" y="522"/>
                  </a:lnTo>
                  <a:lnTo>
                    <a:pt x="871" y="512"/>
                  </a:lnTo>
                  <a:lnTo>
                    <a:pt x="867" y="502"/>
                  </a:lnTo>
                  <a:lnTo>
                    <a:pt x="862" y="491"/>
                  </a:lnTo>
                  <a:lnTo>
                    <a:pt x="857" y="481"/>
                  </a:lnTo>
                  <a:lnTo>
                    <a:pt x="703" y="481"/>
                  </a:lnTo>
                  <a:lnTo>
                    <a:pt x="707" y="492"/>
                  </a:lnTo>
                  <a:lnTo>
                    <a:pt x="713" y="502"/>
                  </a:lnTo>
                  <a:lnTo>
                    <a:pt x="717" y="512"/>
                  </a:lnTo>
                  <a:lnTo>
                    <a:pt x="721" y="522"/>
                  </a:lnTo>
                  <a:lnTo>
                    <a:pt x="641" y="522"/>
                  </a:lnTo>
                  <a:lnTo>
                    <a:pt x="635" y="512"/>
                  </a:lnTo>
                  <a:lnTo>
                    <a:pt x="631" y="502"/>
                  </a:lnTo>
                  <a:lnTo>
                    <a:pt x="626" y="491"/>
                  </a:lnTo>
                  <a:lnTo>
                    <a:pt x="621" y="481"/>
                  </a:lnTo>
                  <a:lnTo>
                    <a:pt x="616" y="470"/>
                  </a:lnTo>
                  <a:lnTo>
                    <a:pt x="612" y="457"/>
                  </a:lnTo>
                  <a:lnTo>
                    <a:pt x="606" y="443"/>
                  </a:lnTo>
                  <a:lnTo>
                    <a:pt x="601" y="428"/>
                  </a:lnTo>
                  <a:lnTo>
                    <a:pt x="684" y="428"/>
                  </a:lnTo>
                  <a:lnTo>
                    <a:pt x="689" y="444"/>
                  </a:lnTo>
                  <a:lnTo>
                    <a:pt x="694" y="457"/>
                  </a:lnTo>
                  <a:lnTo>
                    <a:pt x="698" y="470"/>
                  </a:lnTo>
                  <a:lnTo>
                    <a:pt x="703" y="481"/>
                  </a:lnTo>
                  <a:lnTo>
                    <a:pt x="857" y="481"/>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747474"/>
                </a:solidFill>
              </a:endParaRPr>
            </a:p>
          </p:txBody>
        </p:sp>
      </p:grpSp>
      <p:sp>
        <p:nvSpPr>
          <p:cNvPr id="1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sv-SE" dirty="0"/>
              <a:t>Kommunfullmäktiges roll</a:t>
            </a:r>
            <a:endParaRPr lang="en-US" sz="2000" dirty="0"/>
          </a:p>
        </p:txBody>
      </p:sp>
      <p:sp>
        <p:nvSpPr>
          <p:cNvPr id="13315" name="Rectangle 3"/>
          <p:cNvSpPr>
            <a:spLocks noGrp="1" noChangeArrowheads="1"/>
          </p:cNvSpPr>
          <p:nvPr>
            <p:ph type="body" sz="quarter" idx="13"/>
          </p:nvPr>
        </p:nvSpPr>
        <p:spPr/>
        <p:txBody>
          <a:bodyPr/>
          <a:lstStyle/>
          <a:p>
            <a:pPr eaLnBrk="1" hangingPunct="1"/>
            <a:r>
              <a:rPr lang="sv-SE" dirty="0"/>
              <a:t>Ärenden av principiell beskaffenhet eller större vikt för kommunen, inkl bolagen</a:t>
            </a:r>
          </a:p>
          <a:p>
            <a:pPr eaLnBrk="1" hangingPunct="1"/>
            <a:r>
              <a:rPr lang="sv-SE" dirty="0"/>
              <a:t>Mål och inriktning för verksamheten</a:t>
            </a:r>
          </a:p>
          <a:p>
            <a:pPr eaLnBrk="1" hangingPunct="1"/>
            <a:r>
              <a:rPr lang="sv-SE" dirty="0"/>
              <a:t>Viktiga ekonomiska frågor</a:t>
            </a:r>
          </a:p>
          <a:p>
            <a:pPr eaLnBrk="1" hangingPunct="1"/>
            <a:r>
              <a:rPr lang="sv-SE" dirty="0"/>
              <a:t>Den politiska organisationen</a:t>
            </a:r>
          </a:p>
          <a:p>
            <a:pPr eaLnBrk="1" hangingPunct="1"/>
            <a:r>
              <a:rPr lang="sv-SE" dirty="0"/>
              <a:t>Årsredovisning och ansvarsfrihet</a:t>
            </a:r>
          </a:p>
          <a:p>
            <a:pPr eaLnBrk="1" hangingPunct="1"/>
            <a:r>
              <a:rPr lang="sv-SE" dirty="0"/>
              <a:t>Viktigare detaljplaner</a:t>
            </a:r>
          </a:p>
          <a:p>
            <a:pPr eaLnBrk="1" hangingPunct="1"/>
            <a:r>
              <a:rPr lang="sv-SE" dirty="0"/>
              <a:t>Folkomröstningar</a:t>
            </a: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v-SE" dirty="0"/>
              <a:t>Kommunstyrelsens roll</a:t>
            </a:r>
            <a:endParaRPr lang="en-US" dirty="0"/>
          </a:p>
        </p:txBody>
      </p:sp>
      <p:sp>
        <p:nvSpPr>
          <p:cNvPr id="14339" name="Rectangle 3"/>
          <p:cNvSpPr>
            <a:spLocks noGrp="1" noChangeArrowheads="1"/>
          </p:cNvSpPr>
          <p:nvPr>
            <p:ph type="body" sz="quarter" idx="13"/>
          </p:nvPr>
        </p:nvSpPr>
        <p:spPr/>
        <p:txBody>
          <a:bodyPr/>
          <a:lstStyle/>
          <a:p>
            <a:pPr eaLnBrk="1" hangingPunct="1">
              <a:lnSpc>
                <a:spcPct val="90000"/>
              </a:lnSpc>
            </a:pPr>
            <a:r>
              <a:rPr lang="sv-SE" dirty="0"/>
              <a:t>Leder och samordnar förvaltningen av kommunens angelägenheter</a:t>
            </a:r>
          </a:p>
          <a:p>
            <a:pPr eaLnBrk="1" hangingPunct="1">
              <a:lnSpc>
                <a:spcPct val="90000"/>
              </a:lnSpc>
            </a:pPr>
            <a:r>
              <a:rPr lang="sv-SE" dirty="0"/>
              <a:t>Uppsikt över all kommunal verksamhet, även bolagen, när det gäller ekonomi, laglighet och andra förhållanden</a:t>
            </a:r>
          </a:p>
          <a:p>
            <a:pPr eaLnBrk="1" hangingPunct="1">
              <a:lnSpc>
                <a:spcPct val="90000"/>
              </a:lnSpc>
            </a:pPr>
            <a:r>
              <a:rPr lang="sv-SE" dirty="0"/>
              <a:t>Utövar fullmäktiges roll i strategiska och operativa frågor där fullmäktige inte behöver ta ställning</a:t>
            </a:r>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Överklagbarhet</a:t>
            </a:r>
          </a:p>
        </p:txBody>
      </p:sp>
      <p:sp>
        <p:nvSpPr>
          <p:cNvPr id="17411" name="Rectangle 3"/>
          <p:cNvSpPr>
            <a:spLocks noGrp="1" noChangeArrowheads="1"/>
          </p:cNvSpPr>
          <p:nvPr>
            <p:ph type="body" idx="1"/>
          </p:nvPr>
        </p:nvSpPr>
        <p:spPr/>
        <p:txBody>
          <a:bodyPr/>
          <a:lstStyle/>
          <a:p>
            <a:pPr eaLnBrk="1" hangingPunct="1"/>
            <a:r>
              <a:rPr lang="en-US" dirty="0" err="1"/>
              <a:t>Styrelsens</a:t>
            </a:r>
            <a:r>
              <a:rPr lang="en-US" dirty="0"/>
              <a:t> </a:t>
            </a:r>
            <a:r>
              <a:rPr lang="en-US" dirty="0" err="1"/>
              <a:t>beslut</a:t>
            </a:r>
            <a:r>
              <a:rPr lang="en-US" dirty="0"/>
              <a:t> </a:t>
            </a:r>
            <a:r>
              <a:rPr lang="en-US" dirty="0" err="1"/>
              <a:t>i</a:t>
            </a:r>
            <a:r>
              <a:rPr lang="en-US" dirty="0"/>
              <a:t> </a:t>
            </a:r>
            <a:r>
              <a:rPr lang="en-US" dirty="0" err="1"/>
              <a:t>ett</a:t>
            </a:r>
            <a:r>
              <a:rPr lang="en-US" dirty="0"/>
              <a:t> </a:t>
            </a:r>
            <a:r>
              <a:rPr lang="en-US" dirty="0" err="1"/>
              <a:t>aktiebolag</a:t>
            </a:r>
            <a:r>
              <a:rPr lang="en-US" dirty="0"/>
              <a:t> </a:t>
            </a:r>
            <a:r>
              <a:rPr lang="en-US" dirty="0" err="1"/>
              <a:t>kan</a:t>
            </a:r>
            <a:r>
              <a:rPr lang="en-US" dirty="0"/>
              <a:t> </a:t>
            </a:r>
            <a:r>
              <a:rPr lang="en-US" dirty="0" err="1"/>
              <a:t>inte</a:t>
            </a:r>
            <a:r>
              <a:rPr lang="en-US" dirty="0"/>
              <a:t> </a:t>
            </a:r>
            <a:r>
              <a:rPr lang="en-US" dirty="0" err="1"/>
              <a:t>överklagas</a:t>
            </a:r>
            <a:endParaRPr lang="en-US" dirty="0"/>
          </a:p>
          <a:p>
            <a:pPr eaLnBrk="1" hangingPunct="1"/>
            <a:r>
              <a:rPr lang="en-US" dirty="0" err="1"/>
              <a:t>Nämnders</a:t>
            </a:r>
            <a:r>
              <a:rPr lang="en-US" dirty="0"/>
              <a:t> </a:t>
            </a:r>
            <a:r>
              <a:rPr lang="en-US" dirty="0" err="1"/>
              <a:t>beslut</a:t>
            </a:r>
            <a:r>
              <a:rPr lang="en-US" dirty="0"/>
              <a:t> </a:t>
            </a:r>
            <a:r>
              <a:rPr lang="en-US" dirty="0" err="1"/>
              <a:t>kan</a:t>
            </a:r>
            <a:r>
              <a:rPr lang="en-US" dirty="0"/>
              <a:t> </a:t>
            </a:r>
            <a:r>
              <a:rPr lang="en-US" dirty="0" err="1"/>
              <a:t>överklagas</a:t>
            </a:r>
            <a:r>
              <a:rPr lang="en-US" dirty="0"/>
              <a:t> </a:t>
            </a:r>
            <a:r>
              <a:rPr lang="en-US" dirty="0" err="1"/>
              <a:t>genom</a:t>
            </a:r>
            <a:r>
              <a:rPr lang="en-US" dirty="0"/>
              <a:t> </a:t>
            </a:r>
            <a:r>
              <a:rPr lang="en-US" dirty="0" err="1"/>
              <a:t>laglighetsprövning</a:t>
            </a:r>
            <a:r>
              <a:rPr lang="en-US" dirty="0"/>
              <a:t> </a:t>
            </a:r>
            <a:r>
              <a:rPr lang="en-US" dirty="0" err="1"/>
              <a:t>och</a:t>
            </a:r>
            <a:r>
              <a:rPr lang="en-US" dirty="0"/>
              <a:t> </a:t>
            </a:r>
            <a:r>
              <a:rPr lang="en-US" dirty="0" err="1"/>
              <a:t>när</a:t>
            </a:r>
            <a:r>
              <a:rPr lang="en-US" dirty="0"/>
              <a:t> </a:t>
            </a:r>
            <a:r>
              <a:rPr lang="en-US" dirty="0" err="1"/>
              <a:t>beslutet</a:t>
            </a:r>
            <a:r>
              <a:rPr lang="en-US" dirty="0"/>
              <a:t> </a:t>
            </a:r>
            <a:r>
              <a:rPr lang="en-US" dirty="0" err="1"/>
              <a:t>fattats</a:t>
            </a:r>
            <a:r>
              <a:rPr lang="en-US" dirty="0"/>
              <a:t> </a:t>
            </a:r>
            <a:r>
              <a:rPr lang="en-US" dirty="0" err="1"/>
              <a:t>enligt</a:t>
            </a:r>
            <a:r>
              <a:rPr lang="en-US" dirty="0"/>
              <a:t> </a:t>
            </a:r>
            <a:r>
              <a:rPr lang="en-US" dirty="0" err="1"/>
              <a:t>speciallag</a:t>
            </a:r>
            <a:r>
              <a:rPr lang="en-US" dirty="0"/>
              <a:t>, </a:t>
            </a:r>
            <a:r>
              <a:rPr lang="en-US" dirty="0" err="1"/>
              <a:t>genom</a:t>
            </a:r>
            <a:r>
              <a:rPr lang="en-US" dirty="0"/>
              <a:t> </a:t>
            </a:r>
            <a:r>
              <a:rPr lang="en-US" dirty="0" err="1"/>
              <a:t>så</a:t>
            </a:r>
            <a:r>
              <a:rPr lang="en-US" dirty="0"/>
              <a:t> </a:t>
            </a:r>
            <a:r>
              <a:rPr lang="en-US" dirty="0" err="1"/>
              <a:t>kallat</a:t>
            </a:r>
            <a:r>
              <a:rPr lang="en-US" dirty="0"/>
              <a:t> </a:t>
            </a:r>
            <a:r>
              <a:rPr lang="en-US" dirty="0" err="1"/>
              <a:t>förvaltningsbesvär</a:t>
            </a: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quarter" idx="13"/>
          </p:nvPr>
        </p:nvSpPr>
        <p:spPr/>
        <p:txBody>
          <a:bodyPr/>
          <a:lstStyle/>
          <a:p>
            <a:pPr eaLnBrk="1" hangingPunct="1">
              <a:lnSpc>
                <a:spcPct val="90000"/>
              </a:lnSpc>
            </a:pPr>
            <a:r>
              <a:rPr lang="sv-SE" dirty="0"/>
              <a:t>Laglighetsprövningen innebär att domstol prövar om beslut i fullmäktige, nämnd eller på delegation strider mot lag</a:t>
            </a:r>
          </a:p>
          <a:p>
            <a:pPr eaLnBrk="1" hangingPunct="1">
              <a:lnSpc>
                <a:spcPct val="90000"/>
              </a:lnSpc>
            </a:pPr>
            <a:r>
              <a:rPr lang="sv-SE" dirty="0"/>
              <a:t>Varje kommunmedlem kan överklaga</a:t>
            </a:r>
          </a:p>
          <a:p>
            <a:pPr eaLnBrk="1" hangingPunct="1">
              <a:lnSpc>
                <a:spcPct val="90000"/>
              </a:lnSpc>
            </a:pPr>
            <a:r>
              <a:rPr lang="sv-SE" dirty="0"/>
              <a:t>Domstol prövar lagligheten och kan upphäva beslutet, men inte ändra det</a:t>
            </a:r>
          </a:p>
          <a:p>
            <a:pPr eaLnBrk="1" hangingPunct="1">
              <a:lnSpc>
                <a:spcPct val="90000"/>
              </a:lnSpc>
            </a:pPr>
            <a:r>
              <a:rPr lang="sv-SE" dirty="0"/>
              <a:t>Överklagande måste ske inom tre veckor från protokollet anslagits på anslagstavla</a:t>
            </a:r>
          </a:p>
        </p:txBody>
      </p:sp>
      <p:sp>
        <p:nvSpPr>
          <p:cNvPr id="18434" name="Rectangle 2"/>
          <p:cNvSpPr>
            <a:spLocks noGrp="1" noChangeArrowheads="1"/>
          </p:cNvSpPr>
          <p:nvPr>
            <p:ph type="title"/>
          </p:nvPr>
        </p:nvSpPr>
        <p:spPr/>
        <p:txBody>
          <a:bodyPr/>
          <a:lstStyle/>
          <a:p>
            <a:pPr eaLnBrk="1" hangingPunct="1"/>
            <a:r>
              <a:rPr lang="sv-SE" dirty="0"/>
              <a:t>Laglighetsprövning</a:t>
            </a:r>
            <a:endParaRPr lang="en-US" sz="2400" dirty="0"/>
          </a:p>
        </p:txBody>
      </p:sp>
      <p:pic>
        <p:nvPicPr>
          <p:cNvPr id="18436" name="Picture 4" descr="MC900186130[1]"/>
          <p:cNvPicPr>
            <a:picLocks noChangeAspect="1" noChangeArrowheads="1"/>
          </p:cNvPicPr>
          <p:nvPr/>
        </p:nvPicPr>
        <p:blipFill>
          <a:blip r:embed="rId3" cstate="print"/>
          <a:srcRect/>
          <a:stretch>
            <a:fillRect/>
          </a:stretch>
        </p:blipFill>
        <p:spPr bwMode="auto">
          <a:xfrm>
            <a:off x="659748" y="1805515"/>
            <a:ext cx="2024185" cy="3068385"/>
          </a:xfrm>
          <a:prstGeom prst="rect">
            <a:avLst/>
          </a:prstGeom>
          <a:noFill/>
          <a:ln w="9525">
            <a:noFill/>
            <a:miter lim="800000"/>
            <a:headEnd/>
            <a:tailEnd/>
          </a:ln>
        </p:spPr>
      </p:pic>
      <p:sp>
        <p:nvSpPr>
          <p:cNvPr id="5"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Förvaltningsbesvär</a:t>
            </a:r>
          </a:p>
        </p:txBody>
      </p:sp>
      <p:sp>
        <p:nvSpPr>
          <p:cNvPr id="19459" name="Rectangle 3"/>
          <p:cNvSpPr>
            <a:spLocks noGrp="1" noChangeArrowheads="1"/>
          </p:cNvSpPr>
          <p:nvPr>
            <p:ph type="body" idx="1"/>
          </p:nvPr>
        </p:nvSpPr>
        <p:spPr/>
        <p:txBody>
          <a:bodyPr/>
          <a:lstStyle/>
          <a:p>
            <a:pPr eaLnBrk="1" hangingPunct="1"/>
            <a:r>
              <a:rPr lang="en-US" dirty="0" err="1"/>
              <a:t>Överklagande</a:t>
            </a:r>
            <a:r>
              <a:rPr lang="en-US" dirty="0"/>
              <a:t> </a:t>
            </a:r>
            <a:r>
              <a:rPr lang="en-US" dirty="0" err="1"/>
              <a:t>av</a:t>
            </a:r>
            <a:r>
              <a:rPr lang="en-US" dirty="0"/>
              <a:t> </a:t>
            </a:r>
            <a:r>
              <a:rPr lang="en-US" dirty="0" err="1"/>
              <a:t>beslut</a:t>
            </a:r>
            <a:r>
              <a:rPr lang="en-US" dirty="0"/>
              <a:t> </a:t>
            </a:r>
            <a:r>
              <a:rPr lang="en-US" dirty="0" err="1"/>
              <a:t>enligt</a:t>
            </a:r>
            <a:r>
              <a:rPr lang="en-US" dirty="0"/>
              <a:t> </a:t>
            </a:r>
            <a:r>
              <a:rPr lang="en-US" dirty="0" err="1"/>
              <a:t>speciallag</a:t>
            </a:r>
            <a:r>
              <a:rPr lang="en-US" dirty="0"/>
              <a:t>, till </a:t>
            </a:r>
            <a:r>
              <a:rPr lang="en-US" dirty="0" err="1"/>
              <a:t>exempel</a:t>
            </a:r>
            <a:r>
              <a:rPr lang="en-US" dirty="0"/>
              <a:t> </a:t>
            </a:r>
            <a:r>
              <a:rPr lang="en-US" dirty="0" err="1"/>
              <a:t>bygglov</a:t>
            </a:r>
            <a:r>
              <a:rPr lang="en-US" dirty="0"/>
              <a:t>, </a:t>
            </a:r>
            <a:r>
              <a:rPr lang="en-US" dirty="0" err="1"/>
              <a:t>försörjningsstöd</a:t>
            </a:r>
            <a:r>
              <a:rPr lang="en-US" dirty="0"/>
              <a:t>, </a:t>
            </a:r>
            <a:r>
              <a:rPr lang="en-US" dirty="0" err="1"/>
              <a:t>vitesförelägganden</a:t>
            </a:r>
            <a:endParaRPr lang="en-US" dirty="0"/>
          </a:p>
          <a:p>
            <a:pPr eaLnBrk="1" hangingPunct="1"/>
            <a:r>
              <a:rPr lang="en-US" dirty="0"/>
              <a:t>Kan </a:t>
            </a:r>
            <a:r>
              <a:rPr lang="en-US" dirty="0" err="1"/>
              <a:t>överklagas</a:t>
            </a:r>
            <a:r>
              <a:rPr lang="en-US" dirty="0"/>
              <a:t> </a:t>
            </a:r>
            <a:r>
              <a:rPr lang="en-US" dirty="0" err="1"/>
              <a:t>av</a:t>
            </a:r>
            <a:r>
              <a:rPr lang="en-US" dirty="0"/>
              <a:t> den </a:t>
            </a:r>
            <a:r>
              <a:rPr lang="en-US" dirty="0" err="1"/>
              <a:t>som</a:t>
            </a:r>
            <a:r>
              <a:rPr lang="en-US" dirty="0"/>
              <a:t> </a:t>
            </a:r>
            <a:r>
              <a:rPr lang="en-US" dirty="0" err="1"/>
              <a:t>berörs</a:t>
            </a:r>
            <a:endParaRPr lang="en-US" dirty="0"/>
          </a:p>
          <a:p>
            <a:pPr eaLnBrk="1" hangingPunct="1"/>
            <a:r>
              <a:rPr lang="en-US" dirty="0" err="1"/>
              <a:t>Domstolen</a:t>
            </a:r>
            <a:r>
              <a:rPr lang="en-US" dirty="0"/>
              <a:t> </a:t>
            </a:r>
            <a:r>
              <a:rPr lang="en-US" dirty="0" err="1"/>
              <a:t>kan</a:t>
            </a:r>
            <a:r>
              <a:rPr lang="en-US" dirty="0"/>
              <a:t> </a:t>
            </a:r>
            <a:r>
              <a:rPr lang="en-US" dirty="0" err="1"/>
              <a:t>ändra</a:t>
            </a:r>
            <a:r>
              <a:rPr lang="en-US" dirty="0"/>
              <a:t> </a:t>
            </a:r>
            <a:r>
              <a:rPr lang="en-US" dirty="0" err="1"/>
              <a:t>beslutet</a:t>
            </a:r>
            <a:endParaRPr lang="en-US" dirty="0"/>
          </a:p>
          <a:p>
            <a:pPr eaLnBrk="1" hangingPunct="1"/>
            <a:r>
              <a:rPr lang="en-US" dirty="0" err="1"/>
              <a:t>Överklagande</a:t>
            </a:r>
            <a:r>
              <a:rPr lang="en-US" dirty="0"/>
              <a:t> </a:t>
            </a:r>
            <a:r>
              <a:rPr lang="en-US" dirty="0" err="1"/>
              <a:t>ska</a:t>
            </a:r>
            <a:r>
              <a:rPr lang="en-US" dirty="0"/>
              <a:t> </a:t>
            </a:r>
            <a:r>
              <a:rPr lang="en-US" dirty="0" err="1"/>
              <a:t>göras</a:t>
            </a:r>
            <a:r>
              <a:rPr lang="en-US" dirty="0"/>
              <a:t> </a:t>
            </a:r>
            <a:r>
              <a:rPr lang="en-US" dirty="0" err="1"/>
              <a:t>inom</a:t>
            </a:r>
            <a:r>
              <a:rPr lang="en-US" dirty="0"/>
              <a:t> </a:t>
            </a:r>
            <a:r>
              <a:rPr lang="en-US" dirty="0" err="1"/>
              <a:t>tre</a:t>
            </a:r>
            <a:r>
              <a:rPr lang="en-US" dirty="0"/>
              <a:t> </a:t>
            </a:r>
            <a:r>
              <a:rPr lang="en-US" dirty="0" err="1"/>
              <a:t>veckor</a:t>
            </a:r>
            <a:r>
              <a:rPr lang="en-US" dirty="0"/>
              <a:t> </a:t>
            </a:r>
            <a:r>
              <a:rPr lang="en-US" dirty="0" err="1"/>
              <a:t>från</a:t>
            </a:r>
            <a:r>
              <a:rPr lang="en-US" dirty="0"/>
              <a:t> </a:t>
            </a:r>
            <a:r>
              <a:rPr lang="en-US" dirty="0" err="1"/>
              <a:t>delfåendet</a:t>
            </a:r>
            <a:r>
              <a:rPr lang="en-US" dirty="0"/>
              <a:t> </a:t>
            </a:r>
            <a:r>
              <a:rPr lang="en-US" dirty="0" err="1"/>
              <a:t>av</a:t>
            </a:r>
            <a:r>
              <a:rPr lang="en-US" dirty="0"/>
              <a:t> </a:t>
            </a:r>
            <a:r>
              <a:rPr lang="en-US" dirty="0" err="1"/>
              <a:t>beslutet</a:t>
            </a:r>
            <a:endParaRPr lang="en-US" dirty="0"/>
          </a:p>
          <a:p>
            <a:pPr eaLnBrk="1" hangingPunct="1"/>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type="body" sz="quarter" idx="13"/>
          </p:nvPr>
        </p:nvSpPr>
        <p:spPr/>
        <p:txBody>
          <a:bodyPr/>
          <a:lstStyle/>
          <a:p>
            <a:pPr marL="0" indent="0">
              <a:buNone/>
            </a:pPr>
            <a:r>
              <a:rPr lang="sv-SE" dirty="0">
                <a:solidFill>
                  <a:schemeClr val="accent5">
                    <a:lumMod val="75000"/>
                  </a:schemeClr>
                </a:solidFill>
                <a:latin typeface="+mn-lt"/>
              </a:rPr>
              <a:t>Till främjande av ett fritt meningsutbyte och en allsidig upplysning ska varje svensk medborgare ha rätt att ta del av allmänna handlingar</a:t>
            </a:r>
          </a:p>
          <a:p>
            <a:pPr>
              <a:buNone/>
            </a:pPr>
            <a:r>
              <a:rPr lang="sv-SE" dirty="0">
                <a:latin typeface="+mj-lt"/>
              </a:rPr>
              <a:t>- Används tyvärr ibland i andra syften</a:t>
            </a:r>
          </a:p>
          <a:p>
            <a:pPr>
              <a:buNone/>
            </a:pPr>
            <a:endParaRPr lang="sv-SE" sz="2400" b="1" i="1" dirty="0">
              <a:latin typeface="Monotype Corsiva" pitchFamily="66" charset="0"/>
            </a:endParaRPr>
          </a:p>
          <a:p>
            <a:endParaRPr lang="sv-SE" sz="2400" dirty="0"/>
          </a:p>
        </p:txBody>
      </p:sp>
      <p:sp>
        <p:nvSpPr>
          <p:cNvPr id="2" name="Rubrik 1"/>
          <p:cNvSpPr>
            <a:spLocks noGrp="1"/>
          </p:cNvSpPr>
          <p:nvPr>
            <p:ph type="title"/>
          </p:nvPr>
        </p:nvSpPr>
        <p:spPr/>
        <p:txBody>
          <a:bodyPr/>
          <a:lstStyle/>
          <a:p>
            <a:r>
              <a:rPr lang="sv-SE" dirty="0"/>
              <a:t>Offentlighetsprincipen</a:t>
            </a:r>
          </a:p>
        </p:txBody>
      </p:sp>
      <p:pic>
        <p:nvPicPr>
          <p:cNvPr id="5" name="Picture 4" descr="MP900422458[1]"/>
          <p:cNvPicPr>
            <a:picLocks noChangeAspect="1" noChangeArrowheads="1"/>
          </p:cNvPicPr>
          <p:nvPr/>
        </p:nvPicPr>
        <p:blipFill>
          <a:blip r:embed="rId3" cstate="print"/>
          <a:srcRect/>
          <a:stretch>
            <a:fillRect/>
          </a:stretch>
        </p:blipFill>
        <p:spPr bwMode="auto">
          <a:xfrm>
            <a:off x="6221771" y="1775488"/>
            <a:ext cx="2078357" cy="3856839"/>
          </a:xfrm>
          <a:prstGeom prst="rect">
            <a:avLst/>
          </a:prstGeom>
          <a:noFill/>
          <a:ln w="9525">
            <a:noFill/>
            <a:miter lim="800000"/>
            <a:headEnd/>
            <a:tailEnd/>
          </a:ln>
        </p:spPr>
      </p:pic>
      <p:sp>
        <p:nvSpPr>
          <p:cNvPr id="6"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quarter" idx="13"/>
          </p:nvPr>
        </p:nvSpPr>
        <p:spPr/>
        <p:txBody>
          <a:bodyPr/>
          <a:lstStyle/>
          <a:p>
            <a:pPr marL="177800" indent="-177800">
              <a:spcAft>
                <a:spcPts val="600"/>
              </a:spcAft>
            </a:pPr>
            <a:r>
              <a:rPr lang="sv-SE" dirty="0"/>
              <a:t>Inkommen eller upprättad</a:t>
            </a:r>
          </a:p>
          <a:p>
            <a:pPr marL="177800" indent="-177800">
              <a:spcAft>
                <a:spcPts val="600"/>
              </a:spcAft>
            </a:pPr>
            <a:r>
              <a:rPr lang="sv-SE" dirty="0"/>
              <a:t>och förvarad hos myndigheten förvaltningar och bolag)</a:t>
            </a:r>
          </a:p>
          <a:p>
            <a:pPr marL="0" indent="0" eaLnBrk="1" hangingPunct="1">
              <a:spcAft>
                <a:spcPts val="600"/>
              </a:spcAft>
              <a:buFont typeface="Times" pitchFamily="18" charset="0"/>
              <a:buNone/>
            </a:pPr>
            <a:endParaRPr lang="sv-SE" dirty="0"/>
          </a:p>
          <a:p>
            <a:pPr marL="0" indent="0" eaLnBrk="1" hangingPunct="1">
              <a:spcAft>
                <a:spcPts val="600"/>
              </a:spcAft>
              <a:buFont typeface="Times" pitchFamily="18" charset="0"/>
              <a:buNone/>
            </a:pPr>
            <a:r>
              <a:rPr lang="sv-SE" dirty="0"/>
              <a:t>Allmän handling är offentlig men vissa uppgifter kan omfattas av sekretess</a:t>
            </a:r>
            <a:endParaRPr lang="en-US" dirty="0"/>
          </a:p>
        </p:txBody>
      </p:sp>
      <p:sp>
        <p:nvSpPr>
          <p:cNvPr id="27650" name="Rectangle 2"/>
          <p:cNvSpPr>
            <a:spLocks noGrp="1" noChangeArrowheads="1"/>
          </p:cNvSpPr>
          <p:nvPr>
            <p:ph type="title"/>
          </p:nvPr>
        </p:nvSpPr>
        <p:spPr/>
        <p:txBody>
          <a:bodyPr/>
          <a:lstStyle/>
          <a:p>
            <a:pPr eaLnBrk="1" hangingPunct="1"/>
            <a:r>
              <a:rPr lang="sv-SE" dirty="0"/>
              <a:t>Allmän handling</a:t>
            </a:r>
            <a:endParaRPr lang="en-US" dirty="0"/>
          </a:p>
        </p:txBody>
      </p:sp>
      <p:pic>
        <p:nvPicPr>
          <p:cNvPr id="384002" name="Picture 2"/>
          <p:cNvPicPr>
            <a:picLocks noChangeAspect="1" noChangeArrowheads="1"/>
          </p:cNvPicPr>
          <p:nvPr/>
        </p:nvPicPr>
        <p:blipFill>
          <a:blip r:embed="rId2" cstate="print"/>
          <a:srcRect/>
          <a:stretch>
            <a:fillRect/>
          </a:stretch>
        </p:blipFill>
        <p:spPr bwMode="auto">
          <a:xfrm>
            <a:off x="5822422" y="2928408"/>
            <a:ext cx="2409825" cy="2457450"/>
          </a:xfrm>
          <a:prstGeom prst="rect">
            <a:avLst/>
          </a:prstGeom>
          <a:noFill/>
          <a:ln w="9525">
            <a:noFill/>
            <a:miter lim="800000"/>
            <a:headEnd/>
            <a:tailEnd/>
          </a:ln>
        </p:spPr>
      </p:pic>
      <p:sp>
        <p:nvSpPr>
          <p:cNvPr id="5"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sv-SE"/>
              <a:t>Vad är sekretess?</a:t>
            </a:r>
            <a:endParaRPr lang="en-US"/>
          </a:p>
        </p:txBody>
      </p:sp>
      <p:sp>
        <p:nvSpPr>
          <p:cNvPr id="28675" name="Rectangle 3"/>
          <p:cNvSpPr>
            <a:spLocks noGrp="1" noChangeArrowheads="1"/>
          </p:cNvSpPr>
          <p:nvPr>
            <p:ph type="body" sz="quarter" idx="13"/>
          </p:nvPr>
        </p:nvSpPr>
        <p:spPr/>
        <p:txBody>
          <a:bodyPr/>
          <a:lstStyle/>
          <a:p>
            <a:pPr eaLnBrk="1" hangingPunct="1"/>
            <a:r>
              <a:rPr lang="sv-SE"/>
              <a:t>Ett förbud att röja en uppgift vare sig det sker muntligen, genom utlämnande av allmän handling eller på något annat sätt.  </a:t>
            </a:r>
          </a:p>
          <a:p>
            <a:pPr eaLnBrk="1" hangingPunct="1">
              <a:buFont typeface="Times" pitchFamily="18" charset="0"/>
              <a:buNone/>
            </a:pPr>
            <a:r>
              <a:rPr lang="sv-SE"/>
              <a:t>  </a:t>
            </a:r>
            <a:endParaRPr lang="en-US"/>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sv-SE"/>
              <a:t>Sekretessens styrka</a:t>
            </a:r>
            <a:endParaRPr lang="en-US"/>
          </a:p>
        </p:txBody>
      </p:sp>
      <p:sp>
        <p:nvSpPr>
          <p:cNvPr id="30723" name="Rectangle 3"/>
          <p:cNvSpPr>
            <a:spLocks noGrp="1" noChangeArrowheads="1"/>
          </p:cNvSpPr>
          <p:nvPr>
            <p:ph type="body" sz="quarter" idx="13"/>
          </p:nvPr>
        </p:nvSpPr>
        <p:spPr/>
        <p:txBody>
          <a:bodyPr/>
          <a:lstStyle/>
          <a:p>
            <a:pPr marL="0" indent="0" eaLnBrk="1" hangingPunct="1">
              <a:buNone/>
            </a:pPr>
            <a:r>
              <a:rPr lang="sv-SE" b="1" dirty="0">
                <a:solidFill>
                  <a:schemeClr val="accent5">
                    <a:lumMod val="75000"/>
                  </a:schemeClr>
                </a:solidFill>
              </a:rPr>
              <a:t>Svag sekretess:</a:t>
            </a:r>
            <a:r>
              <a:rPr lang="sv-SE" dirty="0">
                <a:solidFill>
                  <a:schemeClr val="accent5">
                    <a:lumMod val="75000"/>
                  </a:schemeClr>
                </a:solidFill>
              </a:rPr>
              <a:t> </a:t>
            </a:r>
            <a:r>
              <a:rPr lang="sv-SE" dirty="0"/>
              <a:t>”om det kan antas att någon lider skada eller men” (utgå från offentligt)</a:t>
            </a:r>
          </a:p>
          <a:p>
            <a:pPr marL="0" indent="0" eaLnBrk="1" hangingPunct="1">
              <a:buNone/>
            </a:pPr>
            <a:r>
              <a:rPr lang="sv-SE" b="1" dirty="0">
                <a:solidFill>
                  <a:schemeClr val="accent5">
                    <a:lumMod val="75000"/>
                  </a:schemeClr>
                </a:solidFill>
              </a:rPr>
              <a:t>Stark sekretess: </a:t>
            </a:r>
            <a:r>
              <a:rPr lang="sv-SE" dirty="0"/>
              <a:t>”om det inte står klart att uppgiften kan röjas utan att någon lider skada eller men” (utgå från sekretess)</a:t>
            </a:r>
          </a:p>
          <a:p>
            <a:pPr marL="0" indent="0" eaLnBrk="1" hangingPunct="1">
              <a:buNone/>
            </a:pPr>
            <a:r>
              <a:rPr lang="sv-SE" b="1" dirty="0">
                <a:solidFill>
                  <a:schemeClr val="accent5">
                    <a:lumMod val="75000"/>
                  </a:schemeClr>
                </a:solidFill>
              </a:rPr>
              <a:t>Absolut sekretess</a:t>
            </a:r>
            <a:r>
              <a:rPr lang="sv-SE" dirty="0">
                <a:solidFill>
                  <a:schemeClr val="accent5">
                    <a:lumMod val="75000"/>
                  </a:schemeClr>
                </a:solidFill>
              </a:rPr>
              <a:t> </a:t>
            </a:r>
            <a:r>
              <a:rPr lang="sv-SE" dirty="0"/>
              <a:t>gäller alltid </a:t>
            </a:r>
            <a:endParaRPr lang="en-US" dirty="0"/>
          </a:p>
          <a:p>
            <a:pPr eaLnBrk="1" hangingPunct="1"/>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Vilka lagregler behöver politiker känna till?</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3</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Lite allmänna grunder om systemets uppbyggnad – får ni i dag</a:t>
            </a:r>
          </a:p>
          <a:p>
            <a:r>
              <a:rPr lang="sv-SE" dirty="0"/>
              <a:t>De viktigaste generella reglerna – får ni i dag</a:t>
            </a:r>
          </a:p>
          <a:p>
            <a:r>
              <a:rPr lang="sv-SE" dirty="0"/>
              <a:t>De lagregler som styr den verksamhet Ni är ansvariga för – får ni på nämnd- och styrelseutbildningar</a:t>
            </a:r>
          </a:p>
          <a:p>
            <a:r>
              <a:rPr lang="sv-SE" dirty="0"/>
              <a:t>Ni ska kunna lita på att tjänstemän beaktar lagar och regler i verksamhet och förslag till beslut </a:t>
            </a:r>
          </a:p>
          <a:p>
            <a:r>
              <a:rPr lang="sv-SE" dirty="0"/>
              <a:t>Ingen går dock fri genom att säga att man inte kunde lagen</a:t>
            </a:r>
          </a:p>
          <a:p>
            <a:pPr>
              <a:buNone/>
            </a:pPr>
            <a:endParaRPr lang="sv-SE"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sz="quarter" idx="13"/>
          </p:nvPr>
        </p:nvSpPr>
        <p:spPr/>
        <p:txBody>
          <a:bodyPr/>
          <a:lstStyle/>
          <a:p>
            <a:pPr marL="0" indent="0" eaLnBrk="1" hangingPunct="1">
              <a:buFont typeface="Times" pitchFamily="18" charset="0"/>
              <a:buNone/>
            </a:pPr>
            <a:r>
              <a:rPr lang="sv-SE" dirty="0"/>
              <a:t>Enskilds ekonomi, hälsa eller andra personliga förhållanden inom socialtjänsten, äldreomsorgen och skolan</a:t>
            </a:r>
          </a:p>
          <a:p>
            <a:pPr marL="0" indent="0" eaLnBrk="1" hangingPunct="1">
              <a:buFont typeface="Times" pitchFamily="18" charset="0"/>
              <a:buNone/>
            </a:pPr>
            <a:r>
              <a:rPr lang="sv-SE" dirty="0"/>
              <a:t>Skydd för anställda</a:t>
            </a:r>
          </a:p>
          <a:p>
            <a:pPr marL="0" indent="0" eaLnBrk="1" hangingPunct="1">
              <a:buNone/>
            </a:pPr>
            <a:r>
              <a:rPr lang="sv-SE" dirty="0"/>
              <a:t>Enskilds affärsförhållanden och anbud </a:t>
            </a:r>
          </a:p>
          <a:p>
            <a:pPr marL="0" indent="0" eaLnBrk="1" hangingPunct="1">
              <a:buNone/>
            </a:pPr>
            <a:r>
              <a:rPr lang="sv-SE" dirty="0"/>
              <a:t>Myndighets (bolags) affärsförhållanden</a:t>
            </a:r>
          </a:p>
          <a:p>
            <a:pPr marL="0" indent="0" eaLnBrk="1" hangingPunct="1">
              <a:buNone/>
            </a:pPr>
            <a:r>
              <a:rPr lang="sv-SE" dirty="0"/>
              <a:t>Telefonväxeln </a:t>
            </a:r>
          </a:p>
          <a:p>
            <a:pPr marL="0" indent="0" eaLnBrk="1" hangingPunct="1">
              <a:buNone/>
            </a:pPr>
            <a:r>
              <a:rPr lang="sv-SE" dirty="0"/>
              <a:t>Med mera…</a:t>
            </a:r>
          </a:p>
          <a:p>
            <a:pPr eaLnBrk="1" hangingPunct="1">
              <a:buNone/>
            </a:pPr>
            <a:endParaRPr lang="en-US" dirty="0"/>
          </a:p>
        </p:txBody>
      </p:sp>
      <p:sp>
        <p:nvSpPr>
          <p:cNvPr id="31746" name="Rectangle 2"/>
          <p:cNvSpPr>
            <a:spLocks noGrp="1" noChangeArrowheads="1"/>
          </p:cNvSpPr>
          <p:nvPr>
            <p:ph type="title"/>
          </p:nvPr>
        </p:nvSpPr>
        <p:spPr/>
        <p:txBody>
          <a:bodyPr/>
          <a:lstStyle/>
          <a:p>
            <a:pPr eaLnBrk="1" hangingPunct="1"/>
            <a:r>
              <a:rPr lang="sv-SE" dirty="0"/>
              <a:t>Sekretess i kommunal verksamhet</a:t>
            </a:r>
            <a:endParaRPr lang="en-US" dirty="0"/>
          </a:p>
        </p:txBody>
      </p:sp>
      <p:pic>
        <p:nvPicPr>
          <p:cNvPr id="4" name="Picture 3" descr="ANd9GcTZtXDjJsqBa-sEAnSPwLUggobuBnCXtm0_qC7v4PlXZ24LJAjmrg"/>
          <p:cNvPicPr>
            <a:picLocks noChangeAspect="1" noChangeArrowheads="1"/>
          </p:cNvPicPr>
          <p:nvPr/>
        </p:nvPicPr>
        <p:blipFill>
          <a:blip r:embed="rId2" cstate="print"/>
          <a:stretch>
            <a:fillRect/>
          </a:stretch>
        </p:blipFill>
        <p:spPr bwMode="auto">
          <a:xfrm>
            <a:off x="6232250" y="3099131"/>
            <a:ext cx="2228850" cy="2057400"/>
          </a:xfrm>
          <a:prstGeom prst="rect">
            <a:avLst/>
          </a:prstGeom>
          <a:noFill/>
          <a:ln>
            <a:noFill/>
          </a:ln>
        </p:spPr>
      </p:pic>
      <p:sp>
        <p:nvSpPr>
          <p:cNvPr id="5"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quarter" idx="13"/>
          </p:nvPr>
        </p:nvSpPr>
        <p:spPr/>
        <p:txBody>
          <a:bodyPr/>
          <a:lstStyle/>
          <a:p>
            <a:pPr eaLnBrk="1" hangingPunct="1"/>
            <a:r>
              <a:rPr lang="sv-SE" dirty="0"/>
              <a:t>Det ska stå envar fritt att meddela uppgifter och underrättelser i vad ämne som helst för offentliggörande i tryckt skrift till upphovsman, utgivare, redaktion eller nyhetsbyråer (media).</a:t>
            </a:r>
          </a:p>
          <a:p>
            <a:pPr eaLnBrk="1" hangingPunct="1"/>
            <a:r>
              <a:rPr lang="sv-SE" dirty="0"/>
              <a:t>Man får inte försöka ta reda på vem som läckt uppgifter till media</a:t>
            </a:r>
          </a:p>
          <a:p>
            <a:pPr eaLnBrk="1" hangingPunct="1"/>
            <a:endParaRPr lang="en-US" dirty="0"/>
          </a:p>
        </p:txBody>
      </p:sp>
      <p:sp>
        <p:nvSpPr>
          <p:cNvPr id="32770" name="Rectangle 2"/>
          <p:cNvSpPr>
            <a:spLocks noGrp="1" noChangeArrowheads="1"/>
          </p:cNvSpPr>
          <p:nvPr>
            <p:ph type="title"/>
          </p:nvPr>
        </p:nvSpPr>
        <p:spPr/>
        <p:txBody>
          <a:bodyPr/>
          <a:lstStyle/>
          <a:p>
            <a:pPr eaLnBrk="1" hangingPunct="1"/>
            <a:r>
              <a:rPr lang="sv-SE" dirty="0"/>
              <a:t>Meddelarfriheten</a:t>
            </a:r>
            <a:endParaRPr lang="en-US" dirty="0"/>
          </a:p>
        </p:txBody>
      </p:sp>
      <p:pic>
        <p:nvPicPr>
          <p:cNvPr id="32772" name="Picture 4" descr="MCj04339340000[1]"/>
          <p:cNvPicPr>
            <a:picLocks noChangeAspect="1" noChangeArrowheads="1"/>
          </p:cNvPicPr>
          <p:nvPr/>
        </p:nvPicPr>
        <p:blipFill>
          <a:blip r:embed="rId3" cstate="print"/>
          <a:srcRect/>
          <a:stretch>
            <a:fillRect/>
          </a:stretch>
        </p:blipFill>
        <p:spPr bwMode="auto">
          <a:xfrm>
            <a:off x="657467" y="2941824"/>
            <a:ext cx="2491806" cy="2490735"/>
          </a:xfrm>
          <a:prstGeom prst="rect">
            <a:avLst/>
          </a:prstGeom>
          <a:noFill/>
          <a:ln w="9525">
            <a:noFill/>
            <a:miter lim="800000"/>
            <a:headEnd/>
            <a:tailEnd/>
          </a:ln>
        </p:spPr>
      </p:pic>
      <p:sp>
        <p:nvSpPr>
          <p:cNvPr id="5"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Detta gäller (i kommunal utrustning)</a:t>
            </a:r>
          </a:p>
        </p:txBody>
      </p:sp>
      <p:sp>
        <p:nvSpPr>
          <p:cNvPr id="3" name="Platshållare för innehåll 2"/>
          <p:cNvSpPr>
            <a:spLocks noGrp="1"/>
          </p:cNvSpPr>
          <p:nvPr>
            <p:ph type="body" sz="quarter" idx="13"/>
          </p:nvPr>
        </p:nvSpPr>
        <p:spPr/>
        <p:txBody>
          <a:bodyPr/>
          <a:lstStyle/>
          <a:p>
            <a:r>
              <a:rPr lang="sv-SE" dirty="0"/>
              <a:t>E-postlogg är allmän handling</a:t>
            </a:r>
          </a:p>
          <a:p>
            <a:r>
              <a:rPr lang="sv-SE" dirty="0"/>
              <a:t>SMS-listor är allmänna handlingar</a:t>
            </a:r>
          </a:p>
          <a:p>
            <a:r>
              <a:rPr lang="sv-SE" dirty="0"/>
              <a:t>Cookie och globalfiler är allmänna handlingar</a:t>
            </a:r>
          </a:p>
          <a:p>
            <a:r>
              <a:rPr lang="sv-SE" dirty="0"/>
              <a:t>Din telefonlista är allmän handling</a:t>
            </a:r>
          </a:p>
          <a:p>
            <a:r>
              <a:rPr lang="sv-SE" dirty="0"/>
              <a:t>Almanackan är </a:t>
            </a:r>
            <a:r>
              <a:rPr lang="sv-SE" dirty="0">
                <a:solidFill>
                  <a:schemeClr val="accent5">
                    <a:lumMod val="75000"/>
                  </a:schemeClr>
                </a:solidFill>
              </a:rPr>
              <a:t>inte</a:t>
            </a:r>
            <a:r>
              <a:rPr lang="sv-SE" dirty="0"/>
              <a:t> allmän handling</a:t>
            </a:r>
          </a:p>
          <a:p>
            <a:r>
              <a:rPr lang="sv-SE" dirty="0"/>
              <a:t>Telefonsamtal är </a:t>
            </a:r>
            <a:r>
              <a:rPr lang="sv-SE" dirty="0">
                <a:solidFill>
                  <a:schemeClr val="accent5">
                    <a:lumMod val="75000"/>
                  </a:schemeClr>
                </a:solidFill>
              </a:rPr>
              <a:t>inte</a:t>
            </a:r>
            <a:r>
              <a:rPr lang="sv-SE" dirty="0"/>
              <a:t> allmän handling</a:t>
            </a:r>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Din kommunikation, till exempel</a:t>
            </a:r>
            <a:br>
              <a:rPr lang="sv-SE" dirty="0"/>
            </a:br>
            <a:r>
              <a:rPr lang="sv-SE" dirty="0"/>
              <a:t>e-post</a:t>
            </a:r>
          </a:p>
        </p:txBody>
      </p:sp>
      <p:sp>
        <p:nvSpPr>
          <p:cNvPr id="3" name="Platshållare för innehåll 2"/>
          <p:cNvSpPr>
            <a:spLocks noGrp="1"/>
          </p:cNvSpPr>
          <p:nvPr>
            <p:ph type="body" sz="quarter" idx="13"/>
          </p:nvPr>
        </p:nvSpPr>
        <p:spPr/>
        <p:txBody>
          <a:bodyPr/>
          <a:lstStyle/>
          <a:p>
            <a:r>
              <a:rPr lang="sv-SE" dirty="0"/>
              <a:t>Din kommunikation i privata angelägenheter behöver du inte lämna ut</a:t>
            </a:r>
          </a:p>
          <a:p>
            <a:r>
              <a:rPr lang="sv-SE" dirty="0"/>
              <a:t>Din kommunikation som företrädare för politiskt parti behöver du inte heller lämna ut</a:t>
            </a:r>
          </a:p>
          <a:p>
            <a:r>
              <a:rPr lang="sv-SE" dirty="0"/>
              <a:t>Din kommunikation inom egen nämnd/styrelse och förvaltning/bolag behöver du inte lämna ut</a:t>
            </a:r>
          </a:p>
          <a:p>
            <a:r>
              <a:rPr lang="sv-SE" dirty="0"/>
              <a:t>Det du får eller skickar som förtroendevald i nämnd eller bolag, till någon utanför din nämnd och förvaltning eller bolag, är normalt allmän handling (oavsett utrustning).</a:t>
            </a:r>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Tänk på</a:t>
            </a:r>
          </a:p>
        </p:txBody>
      </p:sp>
      <p:sp>
        <p:nvSpPr>
          <p:cNvPr id="3" name="Platshållare för innehåll 2"/>
          <p:cNvSpPr>
            <a:spLocks noGrp="1"/>
          </p:cNvSpPr>
          <p:nvPr>
            <p:ph type="body" sz="quarter" idx="13"/>
          </p:nvPr>
        </p:nvSpPr>
        <p:spPr/>
        <p:txBody>
          <a:bodyPr/>
          <a:lstStyle/>
          <a:p>
            <a:pPr marL="514350" indent="-514350">
              <a:buFont typeface="+mj-lt"/>
              <a:buAutoNum type="arabicPeriod"/>
            </a:pPr>
            <a:r>
              <a:rPr lang="sv-SE" dirty="0"/>
              <a:t>Prata inte om enskildas personliga förhållanden i ärenden som gäller nämnden, i onödan</a:t>
            </a:r>
          </a:p>
          <a:p>
            <a:pPr marL="514350" indent="-514350">
              <a:buFont typeface="+mj-lt"/>
              <a:buAutoNum type="arabicPeriod"/>
            </a:pPr>
            <a:r>
              <a:rPr lang="sv-SE" dirty="0"/>
              <a:t>Ha inga synpunkter på om anställda kontaktar media i ett ärende</a:t>
            </a:r>
          </a:p>
          <a:p>
            <a:pPr marL="514350" indent="-514350">
              <a:buFont typeface="+mj-lt"/>
              <a:buAutoNum type="arabicPeriod"/>
            </a:pPr>
            <a:r>
              <a:rPr lang="sv-SE" dirty="0"/>
              <a:t>Fråga aldrig en journalist vem hen fått informationen från</a:t>
            </a:r>
          </a:p>
          <a:p>
            <a:pPr marL="514350" indent="-514350">
              <a:buFont typeface="+mj-lt"/>
              <a:buAutoNum type="arabicPeriod"/>
            </a:pPr>
            <a:r>
              <a:rPr lang="sv-SE" dirty="0"/>
              <a:t>Tänk på vad du skriver i </a:t>
            </a:r>
            <a:r>
              <a:rPr lang="sv-SE" dirty="0" err="1"/>
              <a:t>mail</a:t>
            </a:r>
            <a:r>
              <a:rPr lang="sv-SE" dirty="0"/>
              <a:t>, SMS och annan digital textkommunikation</a:t>
            </a:r>
          </a:p>
          <a:p>
            <a:pPr marL="514350" indent="-514350">
              <a:buFont typeface="+mj-lt"/>
              <a:buAutoNum type="arabicPeriod"/>
            </a:pPr>
            <a:r>
              <a:rPr lang="sv-SE" dirty="0"/>
              <a:t>Begär någon få ut något hos dig så hantera den frågan direkt</a:t>
            </a:r>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Jäv</a:t>
            </a:r>
          </a:p>
        </p:txBody>
      </p:sp>
      <p:sp>
        <p:nvSpPr>
          <p:cNvPr id="33795" name="Rectangle 3"/>
          <p:cNvSpPr>
            <a:spLocks noGrp="1" noChangeArrowheads="1"/>
          </p:cNvSpPr>
          <p:nvPr>
            <p:ph type="body" sz="quarter" idx="13"/>
          </p:nvPr>
        </p:nvSpPr>
        <p:spPr/>
        <p:txBody>
          <a:bodyPr/>
          <a:lstStyle/>
          <a:p>
            <a:pPr eaLnBrk="1" hangingPunct="1"/>
            <a:r>
              <a:rPr lang="en-US" dirty="0" err="1"/>
              <a:t>Jäv</a:t>
            </a:r>
            <a:r>
              <a:rPr lang="en-US" dirty="0"/>
              <a:t> </a:t>
            </a:r>
            <a:r>
              <a:rPr lang="en-US" dirty="0" err="1"/>
              <a:t>bör</a:t>
            </a:r>
            <a:r>
              <a:rPr lang="en-US" dirty="0"/>
              <a:t> </a:t>
            </a:r>
            <a:r>
              <a:rPr lang="en-US" dirty="0" err="1"/>
              <a:t>ses</a:t>
            </a:r>
            <a:r>
              <a:rPr lang="en-US" dirty="0"/>
              <a:t> </a:t>
            </a:r>
            <a:r>
              <a:rPr lang="en-US" dirty="0" err="1"/>
              <a:t>som</a:t>
            </a:r>
            <a:r>
              <a:rPr lang="en-US" dirty="0"/>
              <a:t> en </a:t>
            </a:r>
            <a:r>
              <a:rPr lang="en-US" dirty="0" err="1"/>
              <a:t>rättighet</a:t>
            </a:r>
            <a:r>
              <a:rPr lang="en-US" dirty="0"/>
              <a:t> </a:t>
            </a:r>
            <a:r>
              <a:rPr lang="en-US" dirty="0" err="1"/>
              <a:t>att</a:t>
            </a:r>
            <a:r>
              <a:rPr lang="en-US" dirty="0"/>
              <a:t> </a:t>
            </a:r>
            <a:r>
              <a:rPr lang="en-US" dirty="0" err="1"/>
              <a:t>slippa</a:t>
            </a:r>
            <a:r>
              <a:rPr lang="en-US" dirty="0"/>
              <a:t> </a:t>
            </a:r>
            <a:r>
              <a:rPr lang="en-US" dirty="0" err="1"/>
              <a:t>fatta</a:t>
            </a:r>
            <a:r>
              <a:rPr lang="en-US" dirty="0"/>
              <a:t> </a:t>
            </a:r>
            <a:r>
              <a:rPr lang="en-US" dirty="0" err="1"/>
              <a:t>beslut</a:t>
            </a:r>
            <a:r>
              <a:rPr lang="en-US" dirty="0"/>
              <a:t> </a:t>
            </a:r>
            <a:r>
              <a:rPr lang="en-US" dirty="0" err="1"/>
              <a:t>när</a:t>
            </a:r>
            <a:r>
              <a:rPr lang="en-US" dirty="0"/>
              <a:t> man </a:t>
            </a:r>
            <a:r>
              <a:rPr lang="en-US" dirty="0" err="1"/>
              <a:t>berörs</a:t>
            </a:r>
            <a:r>
              <a:rPr lang="en-US" dirty="0"/>
              <a:t> </a:t>
            </a:r>
            <a:r>
              <a:rPr lang="en-US" dirty="0" err="1"/>
              <a:t>av</a:t>
            </a:r>
            <a:r>
              <a:rPr lang="en-US" dirty="0"/>
              <a:t> </a:t>
            </a:r>
            <a:r>
              <a:rPr lang="en-US" dirty="0" err="1"/>
              <a:t>beslutet</a:t>
            </a:r>
            <a:r>
              <a:rPr lang="en-US" dirty="0"/>
              <a:t> </a:t>
            </a:r>
            <a:r>
              <a:rPr lang="en-US" dirty="0" err="1"/>
              <a:t>eller</a:t>
            </a:r>
            <a:r>
              <a:rPr lang="en-US" dirty="0"/>
              <a:t> </a:t>
            </a:r>
            <a:r>
              <a:rPr lang="en-US" dirty="0" err="1"/>
              <a:t>på</a:t>
            </a:r>
            <a:r>
              <a:rPr lang="en-US" dirty="0"/>
              <a:t> </a:t>
            </a:r>
            <a:r>
              <a:rPr lang="en-US" dirty="0" err="1"/>
              <a:t>annat</a:t>
            </a:r>
            <a:r>
              <a:rPr lang="en-US" dirty="0"/>
              <a:t> </a:t>
            </a:r>
            <a:r>
              <a:rPr lang="en-US" dirty="0" err="1"/>
              <a:t>sätt</a:t>
            </a:r>
            <a:r>
              <a:rPr lang="en-US" dirty="0"/>
              <a:t> </a:t>
            </a:r>
            <a:r>
              <a:rPr lang="en-US" dirty="0" err="1"/>
              <a:t>har</a:t>
            </a:r>
            <a:r>
              <a:rPr lang="en-US" dirty="0"/>
              <a:t> </a:t>
            </a:r>
            <a:r>
              <a:rPr lang="en-US" dirty="0" err="1"/>
              <a:t>svårt</a:t>
            </a:r>
            <a:r>
              <a:rPr lang="en-US" dirty="0"/>
              <a:t> </a:t>
            </a:r>
            <a:r>
              <a:rPr lang="en-US" dirty="0" err="1"/>
              <a:t>att</a:t>
            </a:r>
            <a:r>
              <a:rPr lang="en-US" dirty="0"/>
              <a:t> </a:t>
            </a:r>
            <a:r>
              <a:rPr lang="en-US" dirty="0" err="1"/>
              <a:t>vara</a:t>
            </a:r>
            <a:r>
              <a:rPr lang="en-US" dirty="0"/>
              <a:t> </a:t>
            </a:r>
            <a:r>
              <a:rPr lang="en-US" dirty="0" err="1"/>
              <a:t>opartisk</a:t>
            </a:r>
            <a:endParaRPr lang="en-US" dirty="0"/>
          </a:p>
          <a:p>
            <a:pPr eaLnBrk="1" hangingPunct="1"/>
            <a:r>
              <a:rPr lang="en-US" dirty="0" err="1"/>
              <a:t>Jäv</a:t>
            </a:r>
            <a:r>
              <a:rPr lang="en-US" dirty="0"/>
              <a:t> </a:t>
            </a:r>
            <a:r>
              <a:rPr lang="en-US" dirty="0" err="1"/>
              <a:t>innebär</a:t>
            </a:r>
            <a:r>
              <a:rPr lang="en-US" dirty="0"/>
              <a:t> </a:t>
            </a:r>
            <a:r>
              <a:rPr lang="en-US" dirty="0" err="1"/>
              <a:t>att</a:t>
            </a:r>
            <a:r>
              <a:rPr lang="en-US" dirty="0"/>
              <a:t> man </a:t>
            </a:r>
            <a:r>
              <a:rPr lang="en-US" dirty="0" err="1"/>
              <a:t>inte</a:t>
            </a:r>
            <a:r>
              <a:rPr lang="en-US" dirty="0"/>
              <a:t> </a:t>
            </a:r>
            <a:r>
              <a:rPr lang="en-US" dirty="0" err="1"/>
              <a:t>behöver</a:t>
            </a:r>
            <a:r>
              <a:rPr lang="en-US" dirty="0"/>
              <a:t> </a:t>
            </a:r>
            <a:r>
              <a:rPr lang="en-US" dirty="0" err="1"/>
              <a:t>eller</a:t>
            </a:r>
            <a:r>
              <a:rPr lang="en-US" dirty="0"/>
              <a:t> </a:t>
            </a:r>
            <a:r>
              <a:rPr lang="en-US" dirty="0" err="1"/>
              <a:t>får</a:t>
            </a:r>
            <a:r>
              <a:rPr lang="en-US" dirty="0"/>
              <a:t> delta </a:t>
            </a:r>
            <a:r>
              <a:rPr lang="en-US" dirty="0" err="1"/>
              <a:t>i</a:t>
            </a:r>
            <a:r>
              <a:rPr lang="en-US" dirty="0"/>
              <a:t> </a:t>
            </a:r>
            <a:r>
              <a:rPr lang="en-US" dirty="0" err="1"/>
              <a:t>hanteringen</a:t>
            </a:r>
            <a:r>
              <a:rPr lang="en-US" dirty="0"/>
              <a:t> </a:t>
            </a:r>
            <a:r>
              <a:rPr lang="en-US" dirty="0" err="1"/>
              <a:t>av</a:t>
            </a:r>
            <a:r>
              <a:rPr lang="en-US" dirty="0"/>
              <a:t> </a:t>
            </a:r>
            <a:r>
              <a:rPr lang="en-US" dirty="0" err="1"/>
              <a:t>ärendet</a:t>
            </a:r>
            <a:endParaRPr lang="en-US" dirty="0"/>
          </a:p>
          <a:p>
            <a:pPr eaLnBrk="1" hangingPunct="1"/>
            <a:r>
              <a:rPr lang="en-US" dirty="0" err="1"/>
              <a:t>Det</a:t>
            </a:r>
            <a:r>
              <a:rPr lang="en-US" dirty="0"/>
              <a:t> </a:t>
            </a:r>
            <a:r>
              <a:rPr lang="en-US" dirty="0" err="1"/>
              <a:t>är</a:t>
            </a:r>
            <a:r>
              <a:rPr lang="en-US" dirty="0"/>
              <a:t> </a:t>
            </a:r>
            <a:r>
              <a:rPr lang="en-US" dirty="0" err="1"/>
              <a:t>var</a:t>
            </a:r>
            <a:r>
              <a:rPr lang="en-US" dirty="0"/>
              <a:t> </a:t>
            </a:r>
            <a:r>
              <a:rPr lang="en-US" dirty="0" err="1"/>
              <a:t>och</a:t>
            </a:r>
            <a:r>
              <a:rPr lang="en-US" dirty="0"/>
              <a:t> </a:t>
            </a:r>
            <a:r>
              <a:rPr lang="en-US" dirty="0" err="1"/>
              <a:t>ens</a:t>
            </a:r>
            <a:r>
              <a:rPr lang="en-US" dirty="0"/>
              <a:t> </a:t>
            </a:r>
            <a:r>
              <a:rPr lang="en-US" dirty="0" err="1"/>
              <a:t>ansvar</a:t>
            </a:r>
            <a:r>
              <a:rPr lang="en-US" dirty="0"/>
              <a:t> </a:t>
            </a:r>
            <a:r>
              <a:rPr lang="en-US" dirty="0" err="1"/>
              <a:t>att</a:t>
            </a:r>
            <a:r>
              <a:rPr lang="en-US" dirty="0"/>
              <a:t> </a:t>
            </a:r>
            <a:r>
              <a:rPr lang="en-US" dirty="0" err="1"/>
              <a:t>hålla</a:t>
            </a:r>
            <a:r>
              <a:rPr lang="en-US" dirty="0"/>
              <a:t> </a:t>
            </a:r>
            <a:r>
              <a:rPr lang="en-US" dirty="0" err="1"/>
              <a:t>ordning</a:t>
            </a:r>
            <a:r>
              <a:rPr lang="en-US" dirty="0"/>
              <a:t> </a:t>
            </a:r>
            <a:r>
              <a:rPr lang="en-US" dirty="0" err="1"/>
              <a:t>på</a:t>
            </a:r>
            <a:r>
              <a:rPr lang="en-US" dirty="0"/>
              <a:t> </a:t>
            </a:r>
            <a:r>
              <a:rPr lang="en-US" dirty="0" err="1"/>
              <a:t>när</a:t>
            </a:r>
            <a:r>
              <a:rPr lang="en-US" dirty="0"/>
              <a:t> </a:t>
            </a:r>
            <a:r>
              <a:rPr lang="en-US" dirty="0" err="1"/>
              <a:t>jäv</a:t>
            </a:r>
            <a:r>
              <a:rPr lang="en-US" dirty="0"/>
              <a:t> </a:t>
            </a:r>
            <a:r>
              <a:rPr lang="en-US" dirty="0" err="1"/>
              <a:t>kan</a:t>
            </a:r>
            <a:r>
              <a:rPr lang="en-US" dirty="0"/>
              <a:t> </a:t>
            </a:r>
            <a:r>
              <a:rPr lang="en-US" dirty="0" err="1"/>
              <a:t>tänkas</a:t>
            </a:r>
            <a:r>
              <a:rPr lang="en-US" dirty="0"/>
              <a:t> </a:t>
            </a:r>
            <a:r>
              <a:rPr lang="en-US" dirty="0" err="1"/>
              <a:t>föreligga</a:t>
            </a: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Jäv i kommunen</a:t>
            </a:r>
          </a:p>
        </p:txBody>
      </p:sp>
      <p:sp>
        <p:nvSpPr>
          <p:cNvPr id="320515" name="Rectangle 3"/>
          <p:cNvSpPr>
            <a:spLocks noGrp="1" noChangeArrowheads="1"/>
          </p:cNvSpPr>
          <p:nvPr>
            <p:ph type="body" sz="quarter" idx="13"/>
          </p:nvPr>
        </p:nvSpPr>
        <p:spPr/>
        <p:txBody>
          <a:bodyPr/>
          <a:lstStyle/>
          <a:p>
            <a:pPr marL="457200" indent="-457200" eaLnBrk="1" hangingPunct="1">
              <a:buFont typeface="+mj-lt"/>
              <a:buAutoNum type="arabicPeriod"/>
              <a:defRPr/>
            </a:pPr>
            <a:r>
              <a:rPr lang="en-US" dirty="0" err="1"/>
              <a:t>Saken</a:t>
            </a:r>
            <a:r>
              <a:rPr lang="en-US" dirty="0"/>
              <a:t> </a:t>
            </a:r>
            <a:r>
              <a:rPr lang="en-US" dirty="0" err="1"/>
              <a:t>angår</a:t>
            </a:r>
            <a:r>
              <a:rPr lang="en-US" dirty="0"/>
              <a:t> dig </a:t>
            </a:r>
            <a:r>
              <a:rPr lang="en-US" dirty="0" err="1"/>
              <a:t>personligen</a:t>
            </a:r>
            <a:r>
              <a:rPr lang="en-US" dirty="0"/>
              <a:t> </a:t>
            </a:r>
            <a:r>
              <a:rPr lang="en-US" dirty="0" err="1"/>
              <a:t>eller</a:t>
            </a:r>
            <a:r>
              <a:rPr lang="en-US" dirty="0"/>
              <a:t> </a:t>
            </a:r>
            <a:r>
              <a:rPr lang="en-US" dirty="0" err="1"/>
              <a:t>närmaste</a:t>
            </a:r>
            <a:r>
              <a:rPr lang="en-US" dirty="0"/>
              <a:t> </a:t>
            </a:r>
            <a:r>
              <a:rPr lang="en-US" dirty="0" err="1"/>
              <a:t>släktingar</a:t>
            </a:r>
            <a:r>
              <a:rPr lang="en-US" dirty="0"/>
              <a:t> </a:t>
            </a:r>
            <a:r>
              <a:rPr lang="en-US" dirty="0" err="1"/>
              <a:t>eller</a:t>
            </a:r>
            <a:r>
              <a:rPr lang="en-US" dirty="0"/>
              <a:t> </a:t>
            </a:r>
            <a:r>
              <a:rPr lang="en-US" dirty="0" err="1"/>
              <a:t>annan</a:t>
            </a:r>
            <a:r>
              <a:rPr lang="en-US" dirty="0"/>
              <a:t> </a:t>
            </a:r>
            <a:r>
              <a:rPr lang="en-US" dirty="0" err="1"/>
              <a:t>närstående</a:t>
            </a:r>
            <a:r>
              <a:rPr lang="en-US" dirty="0"/>
              <a:t> </a:t>
            </a:r>
            <a:r>
              <a:rPr lang="en-US" dirty="0" err="1"/>
              <a:t>eller</a:t>
            </a:r>
            <a:r>
              <a:rPr lang="en-US" dirty="0"/>
              <a:t> </a:t>
            </a:r>
            <a:r>
              <a:rPr lang="en-US" dirty="0" err="1"/>
              <a:t>innebär</a:t>
            </a:r>
            <a:r>
              <a:rPr lang="en-US" dirty="0"/>
              <a:t> </a:t>
            </a:r>
            <a:r>
              <a:rPr lang="en-US" dirty="0" err="1"/>
              <a:t>stor</a:t>
            </a:r>
            <a:r>
              <a:rPr lang="en-US" dirty="0"/>
              <a:t> </a:t>
            </a:r>
            <a:r>
              <a:rPr lang="en-US" dirty="0" err="1"/>
              <a:t>fördel</a:t>
            </a:r>
            <a:r>
              <a:rPr lang="en-US" dirty="0"/>
              <a:t> </a:t>
            </a:r>
            <a:r>
              <a:rPr lang="en-US" dirty="0" err="1"/>
              <a:t>eller</a:t>
            </a:r>
            <a:r>
              <a:rPr lang="en-US" dirty="0"/>
              <a:t> </a:t>
            </a:r>
            <a:r>
              <a:rPr lang="en-US" dirty="0" err="1"/>
              <a:t>nackdel</a:t>
            </a:r>
            <a:r>
              <a:rPr lang="en-US" dirty="0"/>
              <a:t> </a:t>
            </a:r>
            <a:r>
              <a:rPr lang="en-US" dirty="0" err="1"/>
              <a:t>för</a:t>
            </a:r>
            <a:r>
              <a:rPr lang="en-US" dirty="0"/>
              <a:t> </a:t>
            </a:r>
            <a:r>
              <a:rPr lang="en-US" dirty="0" err="1"/>
              <a:t>någon</a:t>
            </a:r>
            <a:r>
              <a:rPr lang="en-US" dirty="0"/>
              <a:t> </a:t>
            </a:r>
            <a:r>
              <a:rPr lang="en-US" dirty="0" err="1"/>
              <a:t>av</a:t>
            </a:r>
            <a:r>
              <a:rPr lang="en-US" dirty="0"/>
              <a:t> </a:t>
            </a:r>
            <a:r>
              <a:rPr lang="en-US" dirty="0" err="1"/>
              <a:t>dessa</a:t>
            </a:r>
            <a:endParaRPr lang="en-US" dirty="0"/>
          </a:p>
          <a:p>
            <a:pPr marL="457200" indent="-457200" eaLnBrk="1" hangingPunct="1">
              <a:buFont typeface="+mj-lt"/>
              <a:buAutoNum type="arabicPeriod"/>
              <a:defRPr/>
            </a:pPr>
            <a:r>
              <a:rPr lang="en-US" dirty="0"/>
              <a:t>Du </a:t>
            </a:r>
            <a:r>
              <a:rPr lang="en-US" dirty="0" err="1"/>
              <a:t>eller</a:t>
            </a:r>
            <a:r>
              <a:rPr lang="en-US" dirty="0"/>
              <a:t> </a:t>
            </a:r>
            <a:r>
              <a:rPr lang="en-US" dirty="0" err="1"/>
              <a:t>närstående</a:t>
            </a:r>
            <a:r>
              <a:rPr lang="en-US" dirty="0"/>
              <a:t> </a:t>
            </a:r>
            <a:r>
              <a:rPr lang="en-US" dirty="0" err="1"/>
              <a:t>är</a:t>
            </a:r>
            <a:r>
              <a:rPr lang="en-US" dirty="0"/>
              <a:t> </a:t>
            </a:r>
            <a:r>
              <a:rPr lang="en-US" dirty="0" err="1"/>
              <a:t>ställföreträdare</a:t>
            </a:r>
            <a:r>
              <a:rPr lang="en-US" dirty="0"/>
              <a:t> </a:t>
            </a:r>
            <a:r>
              <a:rPr lang="en-US" dirty="0" err="1"/>
              <a:t>för</a:t>
            </a:r>
            <a:r>
              <a:rPr lang="en-US" dirty="0"/>
              <a:t> den </a:t>
            </a:r>
            <a:r>
              <a:rPr lang="en-US" dirty="0" err="1"/>
              <a:t>saken</a:t>
            </a:r>
            <a:r>
              <a:rPr lang="en-US" dirty="0"/>
              <a:t> </a:t>
            </a:r>
            <a:r>
              <a:rPr lang="en-US" dirty="0" err="1"/>
              <a:t>gäller</a:t>
            </a:r>
            <a:endParaRPr lang="en-US" dirty="0"/>
          </a:p>
          <a:p>
            <a:pPr marL="457200" indent="-457200" eaLnBrk="1" hangingPunct="1">
              <a:buFont typeface="+mj-lt"/>
              <a:buAutoNum type="arabicPeriod"/>
              <a:defRPr/>
            </a:pPr>
            <a:r>
              <a:rPr lang="en-US" dirty="0" err="1"/>
              <a:t>Ärendet</a:t>
            </a:r>
            <a:r>
              <a:rPr lang="en-US" dirty="0"/>
              <a:t> </a:t>
            </a:r>
            <a:r>
              <a:rPr lang="en-US" dirty="0" err="1"/>
              <a:t>rör</a:t>
            </a:r>
            <a:r>
              <a:rPr lang="en-US" dirty="0"/>
              <a:t> </a:t>
            </a:r>
            <a:r>
              <a:rPr lang="en-US" dirty="0" err="1"/>
              <a:t>tillsyn</a:t>
            </a:r>
            <a:r>
              <a:rPr lang="en-US" dirty="0"/>
              <a:t> </a:t>
            </a:r>
            <a:r>
              <a:rPr lang="en-US" dirty="0" err="1"/>
              <a:t>över</a:t>
            </a:r>
            <a:r>
              <a:rPr lang="en-US" dirty="0"/>
              <a:t> </a:t>
            </a:r>
            <a:r>
              <a:rPr lang="en-US" dirty="0" err="1"/>
              <a:t>verksamhet</a:t>
            </a:r>
            <a:r>
              <a:rPr lang="en-US" dirty="0"/>
              <a:t> du </a:t>
            </a:r>
            <a:r>
              <a:rPr lang="en-US" dirty="0" err="1"/>
              <a:t>är</a:t>
            </a:r>
            <a:r>
              <a:rPr lang="en-US" dirty="0"/>
              <a:t> </a:t>
            </a:r>
            <a:r>
              <a:rPr lang="en-US" dirty="0" err="1"/>
              <a:t>knuten</a:t>
            </a:r>
            <a:r>
              <a:rPr lang="en-US" dirty="0"/>
              <a:t> till</a:t>
            </a:r>
          </a:p>
          <a:p>
            <a:pPr marL="457200" indent="-457200" eaLnBrk="1" hangingPunct="1">
              <a:buFont typeface="+mj-lt"/>
              <a:buAutoNum type="arabicPeriod"/>
              <a:defRPr/>
            </a:pPr>
            <a:r>
              <a:rPr lang="en-US" dirty="0"/>
              <a:t>Du </a:t>
            </a:r>
            <a:r>
              <a:rPr lang="en-US" dirty="0" err="1"/>
              <a:t>har</a:t>
            </a:r>
            <a:r>
              <a:rPr lang="en-US" dirty="0"/>
              <a:t> </a:t>
            </a:r>
            <a:r>
              <a:rPr lang="en-US" dirty="0" err="1"/>
              <a:t>varit</a:t>
            </a:r>
            <a:r>
              <a:rPr lang="en-US" dirty="0"/>
              <a:t> </a:t>
            </a:r>
            <a:r>
              <a:rPr lang="en-US" dirty="0" err="1"/>
              <a:t>ombud</a:t>
            </a:r>
            <a:r>
              <a:rPr lang="en-US" dirty="0"/>
              <a:t> </a:t>
            </a:r>
            <a:r>
              <a:rPr lang="en-US" dirty="0" err="1"/>
              <a:t>eller</a:t>
            </a:r>
            <a:r>
              <a:rPr lang="en-US" dirty="0"/>
              <a:t> </a:t>
            </a:r>
            <a:r>
              <a:rPr lang="en-US" dirty="0" err="1"/>
              <a:t>biträtt</a:t>
            </a:r>
            <a:r>
              <a:rPr lang="en-US" dirty="0"/>
              <a:t> den </a:t>
            </a:r>
            <a:r>
              <a:rPr lang="en-US" dirty="0" err="1"/>
              <a:t>saken</a:t>
            </a:r>
            <a:r>
              <a:rPr lang="en-US" dirty="0"/>
              <a:t> </a:t>
            </a:r>
            <a:r>
              <a:rPr lang="en-US" dirty="0" err="1"/>
              <a:t>gäller</a:t>
            </a:r>
            <a:endParaRPr lang="en-US" dirty="0"/>
          </a:p>
          <a:p>
            <a:pPr marL="457200" indent="-457200" eaLnBrk="1" hangingPunct="1">
              <a:buFont typeface="+mj-lt"/>
              <a:buAutoNum type="arabicPeriod"/>
              <a:defRPr/>
            </a:pPr>
            <a:r>
              <a:rPr lang="en-US" dirty="0" err="1"/>
              <a:t>Det</a:t>
            </a:r>
            <a:r>
              <a:rPr lang="en-US" dirty="0"/>
              <a:t> </a:t>
            </a:r>
            <a:r>
              <a:rPr lang="en-US" dirty="0" err="1"/>
              <a:t>finns</a:t>
            </a:r>
            <a:r>
              <a:rPr lang="en-US" dirty="0"/>
              <a:t> </a:t>
            </a:r>
            <a:r>
              <a:rPr lang="en-US" dirty="0" err="1"/>
              <a:t>någon</a:t>
            </a:r>
            <a:r>
              <a:rPr lang="en-US" dirty="0"/>
              <a:t> </a:t>
            </a:r>
            <a:r>
              <a:rPr lang="en-US" dirty="0" err="1"/>
              <a:t>annan</a:t>
            </a:r>
            <a:r>
              <a:rPr lang="en-US" dirty="0"/>
              <a:t> </a:t>
            </a:r>
            <a:r>
              <a:rPr lang="en-US" dirty="0" err="1"/>
              <a:t>omständighet</a:t>
            </a:r>
            <a:r>
              <a:rPr lang="en-US" dirty="0"/>
              <a:t> </a:t>
            </a:r>
            <a:r>
              <a:rPr lang="en-US" dirty="0" err="1"/>
              <a:t>som</a:t>
            </a:r>
            <a:r>
              <a:rPr lang="en-US" dirty="0"/>
              <a:t> </a:t>
            </a:r>
            <a:r>
              <a:rPr lang="en-US" dirty="0" err="1"/>
              <a:t>är</a:t>
            </a:r>
            <a:r>
              <a:rPr lang="en-US" dirty="0"/>
              <a:t> </a:t>
            </a:r>
            <a:r>
              <a:rPr lang="en-US" dirty="0" err="1"/>
              <a:t>ägnad</a:t>
            </a:r>
            <a:r>
              <a:rPr lang="en-US" dirty="0"/>
              <a:t> </a:t>
            </a:r>
            <a:r>
              <a:rPr lang="en-US" dirty="0" err="1"/>
              <a:t>rubba</a:t>
            </a:r>
            <a:r>
              <a:rPr lang="en-US" dirty="0"/>
              <a:t> </a:t>
            </a:r>
            <a:r>
              <a:rPr lang="en-US" dirty="0" err="1"/>
              <a:t>förtroendet</a:t>
            </a:r>
            <a:r>
              <a:rPr lang="en-US" dirty="0"/>
              <a:t> </a:t>
            </a:r>
            <a:r>
              <a:rPr lang="en-US" dirty="0" err="1"/>
              <a:t>för</a:t>
            </a:r>
            <a:r>
              <a:rPr lang="en-US" dirty="0"/>
              <a:t> din </a:t>
            </a:r>
            <a:r>
              <a:rPr lang="en-US" dirty="0" err="1"/>
              <a:t>opartiskhet</a:t>
            </a:r>
            <a:endParaRPr lang="en-US" dirty="0"/>
          </a:p>
          <a:p>
            <a:pPr marL="457200" indent="-457200" eaLnBrk="1" hangingPunct="1">
              <a:buFont typeface="+mj-lt"/>
              <a:buAutoNum type="arabicPeriod"/>
              <a:defRPr/>
            </a:pPr>
            <a:r>
              <a:rPr lang="en-US" dirty="0" err="1"/>
              <a:t>Undantag</a:t>
            </a:r>
            <a:r>
              <a:rPr lang="en-US" dirty="0"/>
              <a:t> </a:t>
            </a:r>
            <a:r>
              <a:rPr lang="en-US" dirty="0" err="1"/>
              <a:t>gäller</a:t>
            </a:r>
            <a:r>
              <a:rPr lang="en-US" dirty="0"/>
              <a:t> </a:t>
            </a:r>
            <a:r>
              <a:rPr lang="en-US" dirty="0" err="1"/>
              <a:t>om</a:t>
            </a:r>
            <a:r>
              <a:rPr lang="en-US" dirty="0"/>
              <a:t> du </a:t>
            </a:r>
            <a:r>
              <a:rPr lang="en-US" dirty="0" err="1"/>
              <a:t>företräder</a:t>
            </a:r>
            <a:r>
              <a:rPr lang="en-US" dirty="0"/>
              <a:t> </a:t>
            </a:r>
            <a:r>
              <a:rPr lang="en-US" dirty="0" err="1"/>
              <a:t>annan</a:t>
            </a:r>
            <a:r>
              <a:rPr lang="en-US" dirty="0"/>
              <a:t> </a:t>
            </a:r>
            <a:r>
              <a:rPr lang="en-US" dirty="0" err="1"/>
              <a:t>nämnd</a:t>
            </a:r>
            <a:r>
              <a:rPr lang="en-US" dirty="0"/>
              <a:t> </a:t>
            </a:r>
            <a:r>
              <a:rPr lang="en-US" dirty="0" err="1"/>
              <a:t>eller</a:t>
            </a:r>
            <a:r>
              <a:rPr lang="en-US" dirty="0"/>
              <a:t> </a:t>
            </a:r>
            <a:r>
              <a:rPr lang="en-US" dirty="0" err="1"/>
              <a:t>minst</a:t>
            </a:r>
            <a:r>
              <a:rPr lang="en-US" dirty="0"/>
              <a:t> </a:t>
            </a:r>
            <a:r>
              <a:rPr lang="en-US" dirty="0" err="1"/>
              <a:t>halvägt</a:t>
            </a:r>
            <a:r>
              <a:rPr lang="en-US" dirty="0"/>
              <a:t> </a:t>
            </a:r>
            <a:r>
              <a:rPr lang="en-US" dirty="0" err="1"/>
              <a:t>aktiebolag</a:t>
            </a:r>
            <a:r>
              <a:rPr lang="en-US" dirty="0"/>
              <a:t>. I </a:t>
            </a:r>
            <a:r>
              <a:rPr lang="en-US" dirty="0" err="1"/>
              <a:t>fullmäktige</a:t>
            </a:r>
            <a:r>
              <a:rPr lang="en-US" dirty="0"/>
              <a:t> gäller </a:t>
            </a:r>
            <a:r>
              <a:rPr lang="en-US" dirty="0" err="1"/>
              <a:t>bara</a:t>
            </a:r>
            <a:r>
              <a:rPr lang="en-US" dirty="0"/>
              <a:t> </a:t>
            </a:r>
            <a:r>
              <a:rPr lang="en-US" dirty="0" err="1"/>
              <a:t>punkt</a:t>
            </a:r>
            <a:r>
              <a:rPr lang="en-US" dirty="0"/>
              <a:t> </a:t>
            </a:r>
            <a:r>
              <a:rPr lang="en-US" dirty="0" smtClean="0"/>
              <a:t>1.</a:t>
            </a:r>
            <a:endParaRPr lang="en-US" dirty="0"/>
          </a:p>
          <a:p>
            <a:pPr eaLnBrk="1" hangingPunct="1">
              <a:defRPr/>
            </a:pP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Jäv i aktiebolag</a:t>
            </a:r>
          </a:p>
        </p:txBody>
      </p:sp>
      <p:sp>
        <p:nvSpPr>
          <p:cNvPr id="35843" name="Rectangle 3"/>
          <p:cNvSpPr>
            <a:spLocks noGrp="1" noChangeArrowheads="1"/>
          </p:cNvSpPr>
          <p:nvPr>
            <p:ph type="body" sz="quarter" idx="13"/>
          </p:nvPr>
        </p:nvSpPr>
        <p:spPr/>
        <p:txBody>
          <a:bodyPr/>
          <a:lstStyle/>
          <a:p>
            <a:pPr eaLnBrk="1" hangingPunct="1"/>
            <a:r>
              <a:rPr lang="en-US" dirty="0" err="1"/>
              <a:t>Avtal</a:t>
            </a:r>
            <a:r>
              <a:rPr lang="en-US" dirty="0"/>
              <a:t> </a:t>
            </a:r>
            <a:r>
              <a:rPr lang="en-US" dirty="0" err="1"/>
              <a:t>mellan</a:t>
            </a:r>
            <a:r>
              <a:rPr lang="en-US" dirty="0"/>
              <a:t> </a:t>
            </a:r>
            <a:r>
              <a:rPr lang="en-US" dirty="0" err="1"/>
              <a:t>styrelseledamot</a:t>
            </a:r>
            <a:r>
              <a:rPr lang="en-US" dirty="0"/>
              <a:t> </a:t>
            </a:r>
            <a:r>
              <a:rPr lang="en-US" dirty="0" err="1"/>
              <a:t>och</a:t>
            </a:r>
            <a:r>
              <a:rPr lang="en-US" dirty="0"/>
              <a:t> </a:t>
            </a:r>
            <a:r>
              <a:rPr lang="en-US" dirty="0" err="1"/>
              <a:t>bolaget</a:t>
            </a:r>
            <a:endParaRPr lang="en-US" dirty="0"/>
          </a:p>
          <a:p>
            <a:pPr eaLnBrk="1" hangingPunct="1"/>
            <a:r>
              <a:rPr lang="en-US" dirty="0" err="1"/>
              <a:t>Andra</a:t>
            </a:r>
            <a:r>
              <a:rPr lang="en-US" dirty="0"/>
              <a:t> </a:t>
            </a:r>
            <a:r>
              <a:rPr lang="en-US" dirty="0" err="1"/>
              <a:t>avtal</a:t>
            </a:r>
            <a:r>
              <a:rPr lang="en-US" dirty="0"/>
              <a:t> </a:t>
            </a:r>
            <a:r>
              <a:rPr lang="en-US" dirty="0" err="1"/>
              <a:t>om</a:t>
            </a:r>
            <a:r>
              <a:rPr lang="en-US" dirty="0"/>
              <a:t> </a:t>
            </a:r>
            <a:r>
              <a:rPr lang="en-US" dirty="0" err="1"/>
              <a:t>ledamoten</a:t>
            </a:r>
            <a:r>
              <a:rPr lang="en-US" dirty="0"/>
              <a:t> </a:t>
            </a:r>
            <a:r>
              <a:rPr lang="en-US" dirty="0" err="1"/>
              <a:t>har</a:t>
            </a:r>
            <a:r>
              <a:rPr lang="en-US" dirty="0"/>
              <a:t> </a:t>
            </a:r>
            <a:r>
              <a:rPr lang="en-US" dirty="0" err="1"/>
              <a:t>ett</a:t>
            </a:r>
            <a:r>
              <a:rPr lang="en-US" dirty="0"/>
              <a:t> </a:t>
            </a:r>
            <a:r>
              <a:rPr lang="en-US" dirty="0" err="1"/>
              <a:t>intresse</a:t>
            </a:r>
            <a:r>
              <a:rPr lang="en-US" dirty="0"/>
              <a:t> </a:t>
            </a:r>
            <a:r>
              <a:rPr lang="en-US" dirty="0" err="1"/>
              <a:t>som</a:t>
            </a:r>
            <a:r>
              <a:rPr lang="en-US" dirty="0"/>
              <a:t> strider mot </a:t>
            </a:r>
            <a:r>
              <a:rPr lang="en-US" dirty="0" err="1"/>
              <a:t>bolagets</a:t>
            </a:r>
            <a:endParaRPr lang="en-US" dirty="0"/>
          </a:p>
          <a:p>
            <a:pPr eaLnBrk="1" hangingPunct="1"/>
            <a:r>
              <a:rPr lang="en-US" dirty="0" err="1"/>
              <a:t>Avtal</a:t>
            </a:r>
            <a:r>
              <a:rPr lang="en-US" dirty="0"/>
              <a:t> </a:t>
            </a:r>
            <a:r>
              <a:rPr lang="en-US" dirty="0" err="1"/>
              <a:t>mellan</a:t>
            </a:r>
            <a:r>
              <a:rPr lang="en-US" dirty="0"/>
              <a:t> </a:t>
            </a:r>
            <a:r>
              <a:rPr lang="en-US" dirty="0" err="1"/>
              <a:t>bolaget</a:t>
            </a:r>
            <a:r>
              <a:rPr lang="en-US" dirty="0"/>
              <a:t> </a:t>
            </a:r>
            <a:r>
              <a:rPr lang="en-US" dirty="0" err="1"/>
              <a:t>och</a:t>
            </a:r>
            <a:r>
              <a:rPr lang="en-US" dirty="0"/>
              <a:t> </a:t>
            </a:r>
            <a:r>
              <a:rPr lang="en-US" dirty="0" err="1"/>
              <a:t>annan</a:t>
            </a:r>
            <a:r>
              <a:rPr lang="en-US" dirty="0"/>
              <a:t> </a:t>
            </a:r>
            <a:r>
              <a:rPr lang="en-US" dirty="0" err="1"/>
              <a:t>juridisk</a:t>
            </a:r>
            <a:r>
              <a:rPr lang="en-US" dirty="0"/>
              <a:t> person </a:t>
            </a:r>
            <a:r>
              <a:rPr lang="en-US" dirty="0" err="1"/>
              <a:t>som</a:t>
            </a:r>
            <a:r>
              <a:rPr lang="en-US" dirty="0"/>
              <a:t> </a:t>
            </a:r>
            <a:r>
              <a:rPr lang="en-US" dirty="0" err="1"/>
              <a:t>ledamoten</a:t>
            </a:r>
            <a:r>
              <a:rPr lang="en-US" dirty="0"/>
              <a:t> </a:t>
            </a:r>
            <a:r>
              <a:rPr lang="en-US" dirty="0" err="1"/>
              <a:t>företräder</a:t>
            </a:r>
            <a:r>
              <a:rPr lang="en-US" dirty="0"/>
              <a:t>, </a:t>
            </a:r>
            <a:r>
              <a:rPr lang="en-US" dirty="0" err="1"/>
              <a:t>såvida</a:t>
            </a:r>
            <a:r>
              <a:rPr lang="en-US" dirty="0"/>
              <a:t> </a:t>
            </a:r>
            <a:r>
              <a:rPr lang="en-US" dirty="0" err="1"/>
              <a:t>det</a:t>
            </a:r>
            <a:r>
              <a:rPr lang="en-US" dirty="0"/>
              <a:t> </a:t>
            </a:r>
            <a:r>
              <a:rPr lang="en-US" dirty="0" err="1"/>
              <a:t>inte</a:t>
            </a:r>
            <a:r>
              <a:rPr lang="en-US" dirty="0"/>
              <a:t> </a:t>
            </a:r>
            <a:r>
              <a:rPr lang="en-US" dirty="0" err="1"/>
              <a:t>är</a:t>
            </a:r>
            <a:r>
              <a:rPr lang="en-US" dirty="0"/>
              <a:t> </a:t>
            </a:r>
            <a:r>
              <a:rPr lang="en-US" dirty="0" err="1"/>
              <a:t>i</a:t>
            </a:r>
            <a:r>
              <a:rPr lang="en-US" dirty="0"/>
              <a:t> </a:t>
            </a:r>
            <a:r>
              <a:rPr lang="en-US" dirty="0" err="1"/>
              <a:t>samma</a:t>
            </a:r>
            <a:r>
              <a:rPr lang="en-US" dirty="0"/>
              <a:t> </a:t>
            </a:r>
            <a:r>
              <a:rPr lang="en-US" dirty="0" err="1"/>
              <a:t>koncern</a:t>
            </a:r>
            <a:endParaRPr lang="en-US" dirty="0"/>
          </a:p>
          <a:p>
            <a:pPr eaLnBrk="1" hangingPunct="1"/>
            <a:r>
              <a:rPr lang="en-US" dirty="0"/>
              <a:t>Med </a:t>
            </a:r>
            <a:r>
              <a:rPr lang="en-US" dirty="0" err="1"/>
              <a:t>avtal</a:t>
            </a:r>
            <a:r>
              <a:rPr lang="en-US" dirty="0"/>
              <a:t> </a:t>
            </a:r>
            <a:r>
              <a:rPr lang="en-US" dirty="0" err="1"/>
              <a:t>jämställs</a:t>
            </a:r>
            <a:r>
              <a:rPr lang="en-US" dirty="0"/>
              <a:t> </a:t>
            </a:r>
            <a:r>
              <a:rPr lang="en-US" dirty="0" err="1"/>
              <a:t>även</a:t>
            </a:r>
            <a:r>
              <a:rPr lang="en-US" dirty="0"/>
              <a:t> </a:t>
            </a:r>
            <a:r>
              <a:rPr lang="en-US" dirty="0" err="1"/>
              <a:t>rättegång</a:t>
            </a:r>
            <a:r>
              <a:rPr lang="en-US" dirty="0"/>
              <a:t> </a:t>
            </a:r>
            <a:r>
              <a:rPr lang="en-US" dirty="0" err="1"/>
              <a:t>eller</a:t>
            </a:r>
            <a:r>
              <a:rPr lang="en-US" dirty="0"/>
              <a:t> </a:t>
            </a:r>
            <a:r>
              <a:rPr lang="en-US" dirty="0" err="1"/>
              <a:t>annan</a:t>
            </a:r>
            <a:r>
              <a:rPr lang="en-US" dirty="0"/>
              <a:t> </a:t>
            </a:r>
            <a:r>
              <a:rPr lang="en-US" dirty="0" err="1"/>
              <a:t>talan</a:t>
            </a: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Övning 2</a:t>
            </a:r>
          </a:p>
        </p:txBody>
      </p:sp>
      <p:sp>
        <p:nvSpPr>
          <p:cNvPr id="36866" name="Platshållare för innehåll 2"/>
          <p:cNvSpPr>
            <a:spLocks noGrp="1"/>
          </p:cNvSpPr>
          <p:nvPr>
            <p:ph type="body" sz="quarter" idx="13"/>
          </p:nvPr>
        </p:nvSpPr>
        <p:spPr/>
        <p:txBody>
          <a:bodyPr/>
          <a:lstStyle/>
          <a:p>
            <a:pPr marL="0" indent="0">
              <a:buFont typeface="Times" pitchFamily="18" charset="0"/>
              <a:buNone/>
            </a:pPr>
            <a:r>
              <a:rPr lang="sv-SE" sz="1600" dirty="0"/>
              <a:t>Miljönämnden ska behandla ett ärende om tillstånd till bilskrotningsverksamhet på fastigheten Göteborg Vraket 1:1.</a:t>
            </a:r>
            <a:br>
              <a:rPr lang="sv-SE" sz="1600" dirty="0"/>
            </a:br>
            <a:r>
              <a:rPr lang="sv-SE" sz="1600" dirty="0"/>
              <a:t>Du har av nämndens sekreterare blivit upplyst om följande.</a:t>
            </a:r>
          </a:p>
          <a:p>
            <a:pPr marL="0" indent="0">
              <a:buFont typeface="Times" pitchFamily="18" charset="0"/>
              <a:buNone/>
            </a:pPr>
            <a:r>
              <a:rPr lang="sv-SE" sz="1600" dirty="0"/>
              <a:t>Fastigheten ligger granne med en idrottsanläggning där föreningen målvakten verkar och inte långt från nämndledamoten Hjördis sommarvilla. Bilskrotaren själv sitter i byggnadsnämnden med en kusin i miljönämnden. Bilskrotaren har på partimöte försökt övertyga två partikamrater i miljönämnden att gå med på tillståndet. Ärendet är känsligt med stor </a:t>
            </a:r>
            <a:r>
              <a:rPr lang="sv-SE" sz="1600" dirty="0" err="1"/>
              <a:t>mediabevakning</a:t>
            </a:r>
            <a:r>
              <a:rPr lang="sv-SE" sz="1600" dirty="0"/>
              <a:t>. Förvaltningschefen, som är kassör i föreningen Målvakten, är aktiv motståndare till att tillstånd ges. </a:t>
            </a:r>
            <a:endParaRPr lang="sv-SE" sz="1600" dirty="0" smtClean="0"/>
          </a:p>
          <a:p>
            <a:pPr marL="0" indent="0">
              <a:buFont typeface="Times" pitchFamily="18" charset="0"/>
              <a:buNone/>
            </a:pPr>
            <a:r>
              <a:rPr lang="sv-SE" sz="1600" dirty="0" smtClean="0"/>
              <a:t>Nämnden har nu kommit till tillståndsärendet. Hur hanterar du den information du fått när nämnden nu ska behandla ärendet?</a:t>
            </a:r>
          </a:p>
          <a:p>
            <a:pPr>
              <a:buFontTx/>
              <a:buChar char="-"/>
            </a:pPr>
            <a:r>
              <a:rPr lang="sv-SE" sz="1600" dirty="0" smtClean="0"/>
              <a:t>Hjördis</a:t>
            </a:r>
          </a:p>
          <a:p>
            <a:pPr>
              <a:buFontTx/>
              <a:buChar char="-"/>
            </a:pPr>
            <a:r>
              <a:rPr lang="sv-SE" sz="1600" dirty="0" smtClean="0"/>
              <a:t>Två partikamrater</a:t>
            </a:r>
          </a:p>
          <a:p>
            <a:pPr>
              <a:buFontTx/>
              <a:buChar char="-"/>
            </a:pPr>
            <a:r>
              <a:rPr lang="sv-SE" sz="1600" dirty="0" smtClean="0"/>
              <a:t>Förvaltningschefen</a:t>
            </a:r>
            <a:endParaRPr lang="sv-SE" dirty="0"/>
          </a:p>
          <a:p>
            <a:endParaRPr lang="sv-SE"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Tänk på</a:t>
            </a:r>
          </a:p>
        </p:txBody>
      </p:sp>
      <p:sp>
        <p:nvSpPr>
          <p:cNvPr id="3" name="Platshållare för innehåll 2"/>
          <p:cNvSpPr>
            <a:spLocks noGrp="1"/>
          </p:cNvSpPr>
          <p:nvPr>
            <p:ph idx="1"/>
          </p:nvPr>
        </p:nvSpPr>
        <p:spPr/>
        <p:txBody>
          <a:bodyPr/>
          <a:lstStyle/>
          <a:p>
            <a:r>
              <a:rPr lang="sv-SE" dirty="0"/>
              <a:t>Jäv är en rättighet du har att slippa delta i beslut</a:t>
            </a:r>
          </a:p>
          <a:p>
            <a:r>
              <a:rPr lang="sv-SE" dirty="0"/>
              <a:t>Fundera inte bara på din egen bild av opartiskhet, utan även hur omvärlden (media) skulle se på den</a:t>
            </a:r>
          </a:p>
          <a:p>
            <a:r>
              <a:rPr lang="sv-SE" dirty="0"/>
              <a:t>Är du tveksam, anmäl jäv eller fråga i vart fall nämndsekreteraren, förvaltningschefen eller ta upp det inför ordföranden eller nämnden</a:t>
            </a:r>
          </a:p>
        </p:txBody>
      </p:sp>
      <p:sp>
        <p:nvSpPr>
          <p:cNvPr id="4" name="Platshållare för datum 3"/>
          <p:cNvSpPr>
            <a:spLocks noGrp="1"/>
          </p:cNvSpPr>
          <p:nvPr>
            <p:ph type="dt" sz="half" idx="10"/>
          </p:nvPr>
        </p:nvSpPr>
        <p:spPr/>
        <p:txBody>
          <a:bodyPr/>
          <a:lstStyle/>
          <a:p>
            <a:endParaRPr dirty="0"/>
          </a:p>
        </p:txBody>
      </p:sp>
      <p:sp>
        <p:nvSpPr>
          <p:cNvPr id="5"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r>
              <a:rPr lang="en-GB">
                <a:solidFill>
                  <a:prstClr val="white"/>
                </a:solidFill>
              </a:rPr>
              <a:t>HÅLLBAR STAD – ÖPPEN FÖR VÄRLDEN </a:t>
            </a:r>
            <a:endParaRPr lang="en-GB" dirty="0">
              <a:solidFill>
                <a:prstClr val="white"/>
              </a:solidFill>
            </a:endParaRPr>
          </a:p>
        </p:txBody>
      </p:sp>
      <p:sp>
        <p:nvSpPr>
          <p:cNvPr id="3" name="Platshållare för bildnummer 2"/>
          <p:cNvSpPr>
            <a:spLocks noGrp="1"/>
          </p:cNvSpPr>
          <p:nvPr>
            <p:ph type="sldNum" sz="quarter" idx="11"/>
          </p:nvPr>
        </p:nvSpPr>
        <p:spPr/>
        <p:txBody>
          <a:bodyPr/>
          <a:lstStyle/>
          <a:p>
            <a:fld id="{CCB980A4-8073-2E47-BD49-CDC58DACAC28}" type="slidenum">
              <a:rPr lang="sv-SE">
                <a:solidFill>
                  <a:prstClr val="white"/>
                </a:solidFill>
              </a:rPr>
              <a:pPr/>
              <a:t>4</a:t>
            </a:fld>
            <a:endParaRPr lang="sv-SE" dirty="0">
              <a:solidFill>
                <a:prstClr val="white"/>
              </a:solidFill>
            </a:endParaRPr>
          </a:p>
        </p:txBody>
      </p:sp>
      <p:sp>
        <p:nvSpPr>
          <p:cNvPr id="5" name="Platshållare för text 4"/>
          <p:cNvSpPr>
            <a:spLocks noGrp="1"/>
          </p:cNvSpPr>
          <p:nvPr>
            <p:ph type="body" sz="quarter" idx="13"/>
          </p:nvPr>
        </p:nvSpPr>
        <p:spPr/>
        <p:txBody>
          <a:bodyPr/>
          <a:lstStyle/>
          <a:p>
            <a:r>
              <a:rPr lang="en-US" dirty="0"/>
              <a:t>All </a:t>
            </a:r>
            <a:r>
              <a:rPr lang="en-US" dirty="0" err="1"/>
              <a:t>makt</a:t>
            </a:r>
            <a:r>
              <a:rPr lang="en-US" dirty="0"/>
              <a:t> </a:t>
            </a:r>
            <a:r>
              <a:rPr lang="en-US" dirty="0" err="1"/>
              <a:t>utgår</a:t>
            </a:r>
            <a:r>
              <a:rPr lang="en-US" dirty="0"/>
              <a:t> </a:t>
            </a:r>
            <a:r>
              <a:rPr lang="en-US" dirty="0" err="1"/>
              <a:t>från</a:t>
            </a:r>
            <a:r>
              <a:rPr lang="en-US" dirty="0"/>
              <a:t> </a:t>
            </a:r>
            <a:r>
              <a:rPr lang="en-US" dirty="0" err="1"/>
              <a:t>folket</a:t>
            </a:r>
            <a:endParaRPr lang="en-US" dirty="0"/>
          </a:p>
          <a:p>
            <a:r>
              <a:rPr lang="en-US" dirty="0" err="1"/>
              <a:t>Folket</a:t>
            </a:r>
            <a:r>
              <a:rPr lang="en-US" dirty="0"/>
              <a:t> </a:t>
            </a:r>
            <a:r>
              <a:rPr lang="en-US" dirty="0" err="1"/>
              <a:t>väljer</a:t>
            </a:r>
            <a:r>
              <a:rPr lang="en-US" dirty="0"/>
              <a:t> </a:t>
            </a:r>
            <a:r>
              <a:rPr lang="en-US" dirty="0" err="1"/>
              <a:t>Riksdag</a:t>
            </a:r>
            <a:endParaRPr lang="en-US" dirty="0"/>
          </a:p>
          <a:p>
            <a:r>
              <a:rPr lang="en-US" dirty="0" err="1"/>
              <a:t>Riksdag</a:t>
            </a:r>
            <a:r>
              <a:rPr lang="en-US" dirty="0"/>
              <a:t> </a:t>
            </a:r>
            <a:r>
              <a:rPr lang="en-US" dirty="0" err="1"/>
              <a:t>skapar</a:t>
            </a:r>
            <a:r>
              <a:rPr lang="en-US" dirty="0"/>
              <a:t> </a:t>
            </a:r>
            <a:r>
              <a:rPr lang="en-US" dirty="0" err="1"/>
              <a:t>lagar</a:t>
            </a:r>
            <a:endParaRPr lang="en-US" dirty="0"/>
          </a:p>
          <a:p>
            <a:r>
              <a:rPr lang="en-US" dirty="0" err="1"/>
              <a:t>Riksdag</a:t>
            </a:r>
            <a:r>
              <a:rPr lang="en-US" dirty="0"/>
              <a:t> </a:t>
            </a:r>
            <a:r>
              <a:rPr lang="en-US" dirty="0" err="1"/>
              <a:t>tillsätter</a:t>
            </a:r>
            <a:r>
              <a:rPr lang="en-US" dirty="0"/>
              <a:t> </a:t>
            </a:r>
            <a:r>
              <a:rPr lang="en-US" dirty="0" err="1"/>
              <a:t>regering</a:t>
            </a:r>
            <a:r>
              <a:rPr lang="en-US" dirty="0"/>
              <a:t> </a:t>
            </a:r>
            <a:r>
              <a:rPr lang="en-US" dirty="0" err="1"/>
              <a:t>och</a:t>
            </a:r>
            <a:r>
              <a:rPr lang="en-US" dirty="0"/>
              <a:t> </a:t>
            </a:r>
            <a:r>
              <a:rPr lang="en-US" dirty="0" err="1"/>
              <a:t>domstolar</a:t>
            </a:r>
            <a:endParaRPr lang="en-US" dirty="0"/>
          </a:p>
          <a:p>
            <a:r>
              <a:rPr lang="sv-SE" dirty="0"/>
              <a:t>Kommunalt självstyrelse under lagarna</a:t>
            </a:r>
          </a:p>
          <a:p>
            <a:endParaRPr lang="sv-SE" dirty="0"/>
          </a:p>
        </p:txBody>
      </p:sp>
      <p:sp>
        <p:nvSpPr>
          <p:cNvPr id="6" name="Rubrik 5"/>
          <p:cNvSpPr>
            <a:spLocks noGrp="1"/>
          </p:cNvSpPr>
          <p:nvPr>
            <p:ph type="title"/>
          </p:nvPr>
        </p:nvSpPr>
        <p:spPr/>
        <p:txBody>
          <a:bodyPr/>
          <a:lstStyle/>
          <a:p>
            <a:r>
              <a:rPr lang="sv-SE" dirty="0"/>
              <a:t>Folksuveränitetsprincipen</a:t>
            </a:r>
          </a:p>
        </p:txBody>
      </p:sp>
      <p:pic>
        <p:nvPicPr>
          <p:cNvPr id="7" name="Picture 5" descr="C:\Users\janper0202\AppData\Local\Microsoft\Windows\Temporary Internet Files\Content.IE5\O8E7VCN8\Stora_riksvapnet_-_Riksarkivet_Sverige[1].png"/>
          <p:cNvPicPr>
            <a:picLocks noChangeAspect="1" noChangeArrowheads="1"/>
          </p:cNvPicPr>
          <p:nvPr/>
        </p:nvPicPr>
        <p:blipFill>
          <a:blip r:embed="rId2" cstate="print"/>
          <a:srcRect/>
          <a:stretch>
            <a:fillRect/>
          </a:stretch>
        </p:blipFill>
        <p:spPr bwMode="auto">
          <a:xfrm>
            <a:off x="6500841" y="2151112"/>
            <a:ext cx="1520218" cy="1624944"/>
          </a:xfrm>
          <a:prstGeom prst="rect">
            <a:avLst/>
          </a:prstGeom>
          <a:noFill/>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err="1"/>
              <a:t>Upphandling</a:t>
            </a:r>
            <a:endParaRPr lang="en-US" dirty="0"/>
          </a:p>
        </p:txBody>
      </p:sp>
      <p:sp>
        <p:nvSpPr>
          <p:cNvPr id="37891" name="Rectangle 3"/>
          <p:cNvSpPr>
            <a:spLocks noGrp="1" noChangeArrowheads="1"/>
          </p:cNvSpPr>
          <p:nvPr>
            <p:ph type="body" sz="quarter" idx="13"/>
          </p:nvPr>
        </p:nvSpPr>
        <p:spPr/>
        <p:txBody>
          <a:bodyPr/>
          <a:lstStyle/>
          <a:p>
            <a:pPr eaLnBrk="1" hangingPunct="1"/>
            <a:r>
              <a:rPr lang="en-US" dirty="0"/>
              <a:t>Sedan 1994 </a:t>
            </a:r>
            <a:r>
              <a:rPr lang="en-US" dirty="0" err="1"/>
              <a:t>ska</a:t>
            </a:r>
            <a:r>
              <a:rPr lang="en-US" dirty="0"/>
              <a:t> all </a:t>
            </a:r>
            <a:r>
              <a:rPr lang="en-US" dirty="0" err="1"/>
              <a:t>anskaffning</a:t>
            </a:r>
            <a:r>
              <a:rPr lang="en-US" dirty="0"/>
              <a:t> </a:t>
            </a:r>
            <a:r>
              <a:rPr lang="en-US" dirty="0" err="1"/>
              <a:t>av</a:t>
            </a:r>
            <a:r>
              <a:rPr lang="en-US" dirty="0"/>
              <a:t> </a:t>
            </a:r>
            <a:r>
              <a:rPr lang="en-US" dirty="0" err="1"/>
              <a:t>varor</a:t>
            </a:r>
            <a:r>
              <a:rPr lang="en-US" dirty="0"/>
              <a:t>, </a:t>
            </a:r>
            <a:r>
              <a:rPr lang="en-US" dirty="0" err="1"/>
              <a:t>tjänster</a:t>
            </a:r>
            <a:r>
              <a:rPr lang="en-US" dirty="0"/>
              <a:t> </a:t>
            </a:r>
            <a:r>
              <a:rPr lang="en-US" dirty="0" err="1"/>
              <a:t>och</a:t>
            </a:r>
            <a:r>
              <a:rPr lang="en-US" dirty="0"/>
              <a:t> </a:t>
            </a:r>
            <a:r>
              <a:rPr lang="en-US" dirty="0" err="1"/>
              <a:t>entreprenader</a:t>
            </a:r>
            <a:r>
              <a:rPr lang="en-US" dirty="0"/>
              <a:t> </a:t>
            </a:r>
            <a:r>
              <a:rPr lang="en-US" dirty="0" err="1"/>
              <a:t>ske</a:t>
            </a:r>
            <a:r>
              <a:rPr lang="en-US" dirty="0"/>
              <a:t> </a:t>
            </a:r>
            <a:r>
              <a:rPr lang="en-US" dirty="0" err="1"/>
              <a:t>i</a:t>
            </a:r>
            <a:r>
              <a:rPr lang="en-US" dirty="0"/>
              <a:t> </a:t>
            </a:r>
            <a:r>
              <a:rPr lang="en-US" dirty="0" err="1"/>
              <a:t>konkurrens</a:t>
            </a:r>
            <a:r>
              <a:rPr lang="en-US" dirty="0"/>
              <a:t>, </a:t>
            </a:r>
            <a:r>
              <a:rPr lang="en-US" dirty="0" err="1"/>
              <a:t>såvida</a:t>
            </a:r>
            <a:r>
              <a:rPr lang="en-US" dirty="0"/>
              <a:t> en </a:t>
            </a:r>
            <a:r>
              <a:rPr lang="en-US" dirty="0" err="1"/>
              <a:t>kommun</a:t>
            </a:r>
            <a:r>
              <a:rPr lang="en-US" dirty="0"/>
              <a:t> </a:t>
            </a:r>
            <a:r>
              <a:rPr lang="en-US" dirty="0" err="1"/>
              <a:t>inte</a:t>
            </a:r>
            <a:r>
              <a:rPr lang="en-US" dirty="0"/>
              <a:t> </a:t>
            </a:r>
            <a:r>
              <a:rPr lang="en-US" dirty="0" err="1"/>
              <a:t>väljer</a:t>
            </a:r>
            <a:r>
              <a:rPr lang="en-US" dirty="0"/>
              <a:t> </a:t>
            </a:r>
            <a:r>
              <a:rPr lang="en-US" dirty="0" err="1"/>
              <a:t>att</a:t>
            </a:r>
            <a:r>
              <a:rPr lang="en-US" dirty="0"/>
              <a:t> </a:t>
            </a:r>
            <a:r>
              <a:rPr lang="en-US" dirty="0" err="1"/>
              <a:t>göra</a:t>
            </a:r>
            <a:r>
              <a:rPr lang="en-US" dirty="0"/>
              <a:t> </a:t>
            </a:r>
            <a:r>
              <a:rPr lang="en-US" dirty="0" err="1"/>
              <a:t>det</a:t>
            </a:r>
            <a:r>
              <a:rPr lang="en-US" dirty="0"/>
              <a:t> </a:t>
            </a:r>
            <a:r>
              <a:rPr lang="en-US" dirty="0" err="1"/>
              <a:t>i</a:t>
            </a:r>
            <a:r>
              <a:rPr lang="en-US" dirty="0"/>
              <a:t> </a:t>
            </a:r>
            <a:r>
              <a:rPr lang="en-US" dirty="0" err="1"/>
              <a:t>egen</a:t>
            </a:r>
            <a:r>
              <a:rPr lang="en-US" dirty="0"/>
              <a:t> </a:t>
            </a:r>
            <a:r>
              <a:rPr lang="en-US" dirty="0" err="1"/>
              <a:t>regi</a:t>
            </a:r>
            <a:r>
              <a:rPr lang="en-US" dirty="0"/>
              <a:t>.</a:t>
            </a:r>
          </a:p>
          <a:p>
            <a:pPr eaLnBrk="1" hangingPunct="1"/>
            <a:r>
              <a:rPr lang="en-US" dirty="0" err="1"/>
              <a:t>Undantag</a:t>
            </a:r>
            <a:r>
              <a:rPr lang="en-US" dirty="0"/>
              <a:t> </a:t>
            </a:r>
            <a:r>
              <a:rPr lang="en-US" dirty="0" err="1"/>
              <a:t>gäller</a:t>
            </a:r>
            <a:r>
              <a:rPr lang="en-US" dirty="0"/>
              <a:t> bland </a:t>
            </a:r>
            <a:r>
              <a:rPr lang="en-US" dirty="0" err="1"/>
              <a:t>annat</a:t>
            </a:r>
            <a:r>
              <a:rPr lang="en-US" dirty="0"/>
              <a:t> </a:t>
            </a:r>
            <a:r>
              <a:rPr lang="en-US" dirty="0" err="1"/>
              <a:t>hyra</a:t>
            </a:r>
            <a:r>
              <a:rPr lang="en-US" dirty="0"/>
              <a:t> </a:t>
            </a:r>
            <a:r>
              <a:rPr lang="en-US" dirty="0" err="1"/>
              <a:t>av</a:t>
            </a:r>
            <a:r>
              <a:rPr lang="en-US" dirty="0"/>
              <a:t> fast </a:t>
            </a:r>
            <a:r>
              <a:rPr lang="en-US" dirty="0" err="1"/>
              <a:t>egenom</a:t>
            </a:r>
            <a:endParaRPr lang="en-US" dirty="0"/>
          </a:p>
          <a:p>
            <a:pPr eaLnBrk="1" hangingPunct="1"/>
            <a:r>
              <a:rPr lang="en-US" dirty="0"/>
              <a:t>I </a:t>
            </a:r>
            <a:r>
              <a:rPr lang="en-US" dirty="0" err="1"/>
              <a:t>vissa</a:t>
            </a:r>
            <a:r>
              <a:rPr lang="en-US" dirty="0"/>
              <a:t> fall </a:t>
            </a:r>
            <a:r>
              <a:rPr lang="en-US" dirty="0" err="1"/>
              <a:t>kan</a:t>
            </a:r>
            <a:r>
              <a:rPr lang="en-US" dirty="0"/>
              <a:t> </a:t>
            </a:r>
            <a:r>
              <a:rPr lang="en-US" dirty="0" err="1"/>
              <a:t>avtal</a:t>
            </a:r>
            <a:r>
              <a:rPr lang="en-US" dirty="0"/>
              <a:t> </a:t>
            </a:r>
            <a:r>
              <a:rPr lang="en-US" dirty="0" err="1"/>
              <a:t>ingås</a:t>
            </a:r>
            <a:r>
              <a:rPr lang="en-US" dirty="0"/>
              <a:t> med </a:t>
            </a:r>
            <a:r>
              <a:rPr lang="en-US" dirty="0" err="1"/>
              <a:t>eget</a:t>
            </a:r>
            <a:r>
              <a:rPr lang="en-US" dirty="0"/>
              <a:t> </a:t>
            </a:r>
            <a:r>
              <a:rPr lang="en-US" dirty="0" err="1"/>
              <a:t>bolag</a:t>
            </a:r>
            <a:r>
              <a:rPr lang="en-US" dirty="0"/>
              <a:t> </a:t>
            </a:r>
            <a:r>
              <a:rPr lang="en-US" dirty="0" err="1"/>
              <a:t>genom</a:t>
            </a:r>
            <a:r>
              <a:rPr lang="en-US" dirty="0"/>
              <a:t> </a:t>
            </a:r>
            <a:r>
              <a:rPr lang="en-US" dirty="0" err="1"/>
              <a:t>så</a:t>
            </a:r>
            <a:r>
              <a:rPr lang="en-US" dirty="0"/>
              <a:t> </a:t>
            </a:r>
            <a:r>
              <a:rPr lang="en-US" dirty="0" err="1"/>
              <a:t>kallad</a:t>
            </a:r>
            <a:r>
              <a:rPr lang="en-US" dirty="0"/>
              <a:t>  </a:t>
            </a:r>
            <a:r>
              <a:rPr lang="en-US" dirty="0" err="1"/>
              <a:t>direkttilldelning</a:t>
            </a: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Konkurrenskravet kräver</a:t>
            </a:r>
          </a:p>
        </p:txBody>
      </p:sp>
      <p:sp>
        <p:nvSpPr>
          <p:cNvPr id="38915" name="Rectangle 3"/>
          <p:cNvSpPr>
            <a:spLocks noGrp="1" noChangeArrowheads="1"/>
          </p:cNvSpPr>
          <p:nvPr>
            <p:ph type="body" sz="quarter" idx="13"/>
          </p:nvPr>
        </p:nvSpPr>
        <p:spPr/>
        <p:txBody>
          <a:bodyPr/>
          <a:lstStyle/>
          <a:p>
            <a:pPr eaLnBrk="1" hangingPunct="1"/>
            <a:r>
              <a:rPr lang="en-US" dirty="0" err="1"/>
              <a:t>Annonsering</a:t>
            </a:r>
            <a:endParaRPr lang="en-US" dirty="0"/>
          </a:p>
          <a:p>
            <a:pPr eaLnBrk="1" hangingPunct="1"/>
            <a:r>
              <a:rPr lang="en-US" dirty="0" err="1"/>
              <a:t>Tydligt</a:t>
            </a:r>
            <a:r>
              <a:rPr lang="en-US" dirty="0"/>
              <a:t> </a:t>
            </a:r>
            <a:r>
              <a:rPr lang="en-US" dirty="0" err="1"/>
              <a:t>förfrågningsunderlag</a:t>
            </a:r>
            <a:endParaRPr lang="en-US" dirty="0"/>
          </a:p>
          <a:p>
            <a:pPr eaLnBrk="1" hangingPunct="1"/>
            <a:r>
              <a:rPr lang="en-US" dirty="0" err="1"/>
              <a:t>Utvärderingskriterier</a:t>
            </a:r>
            <a:endParaRPr lang="en-US" dirty="0"/>
          </a:p>
          <a:p>
            <a:pPr eaLnBrk="1" hangingPunct="1"/>
            <a:r>
              <a:rPr lang="en-US" dirty="0" err="1"/>
              <a:t>Samtidig</a:t>
            </a:r>
            <a:r>
              <a:rPr lang="en-US" dirty="0"/>
              <a:t> </a:t>
            </a:r>
            <a:r>
              <a:rPr lang="en-US" dirty="0" err="1"/>
              <a:t>anbudsöppning</a:t>
            </a:r>
            <a:r>
              <a:rPr lang="en-US" dirty="0"/>
              <a:t> (</a:t>
            </a:r>
            <a:r>
              <a:rPr lang="en-US" dirty="0" err="1"/>
              <a:t>absolut</a:t>
            </a:r>
            <a:r>
              <a:rPr lang="en-US" dirty="0"/>
              <a:t> </a:t>
            </a:r>
            <a:r>
              <a:rPr lang="en-US" dirty="0" err="1"/>
              <a:t>sekretess</a:t>
            </a:r>
            <a:r>
              <a:rPr lang="en-US" dirty="0"/>
              <a:t>)</a:t>
            </a:r>
          </a:p>
          <a:p>
            <a:pPr eaLnBrk="1" hangingPunct="1"/>
            <a:r>
              <a:rPr lang="en-US" dirty="0" err="1"/>
              <a:t>Motiverat</a:t>
            </a:r>
            <a:r>
              <a:rPr lang="en-US" dirty="0"/>
              <a:t> </a:t>
            </a:r>
            <a:r>
              <a:rPr lang="en-US" dirty="0" err="1"/>
              <a:t>beslut</a:t>
            </a:r>
            <a:r>
              <a:rPr lang="en-US" dirty="0"/>
              <a:t> </a:t>
            </a:r>
            <a:r>
              <a:rPr lang="en-US" dirty="0" err="1"/>
              <a:t>om</a:t>
            </a:r>
            <a:r>
              <a:rPr lang="en-US" dirty="0"/>
              <a:t> </a:t>
            </a:r>
            <a:r>
              <a:rPr lang="en-US" dirty="0" err="1"/>
              <a:t>tilldelning</a:t>
            </a:r>
            <a:endParaRPr lang="en-US" dirty="0"/>
          </a:p>
          <a:p>
            <a:pPr eaLnBrk="1" hangingPunct="1"/>
            <a:r>
              <a:rPr lang="en-US" dirty="0" err="1"/>
              <a:t>Besluten</a:t>
            </a:r>
            <a:r>
              <a:rPr lang="en-US" dirty="0"/>
              <a:t> </a:t>
            </a:r>
            <a:r>
              <a:rPr lang="en-US" dirty="0" err="1"/>
              <a:t>kan</a:t>
            </a:r>
            <a:r>
              <a:rPr lang="en-US" dirty="0"/>
              <a:t> </a:t>
            </a:r>
            <a:r>
              <a:rPr lang="en-US" dirty="0" err="1"/>
              <a:t>överprövas</a:t>
            </a:r>
            <a:r>
              <a:rPr lang="en-US" dirty="0"/>
              <a:t> med risk </a:t>
            </a:r>
            <a:r>
              <a:rPr lang="en-US" dirty="0" err="1"/>
              <a:t>för</a:t>
            </a:r>
            <a:r>
              <a:rPr lang="en-US" dirty="0"/>
              <a:t> </a:t>
            </a:r>
            <a:r>
              <a:rPr lang="en-US" dirty="0" err="1"/>
              <a:t>olika</a:t>
            </a:r>
            <a:r>
              <a:rPr lang="en-US" dirty="0"/>
              <a:t> </a:t>
            </a:r>
            <a:r>
              <a:rPr lang="en-US" dirty="0" err="1"/>
              <a:t>sanktioner</a:t>
            </a:r>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Tänk på</a:t>
            </a:r>
          </a:p>
        </p:txBody>
      </p:sp>
      <p:sp>
        <p:nvSpPr>
          <p:cNvPr id="3" name="Platshållare för innehåll 2"/>
          <p:cNvSpPr>
            <a:spLocks noGrp="1"/>
          </p:cNvSpPr>
          <p:nvPr>
            <p:ph type="body" sz="quarter" idx="13"/>
          </p:nvPr>
        </p:nvSpPr>
        <p:spPr/>
        <p:txBody>
          <a:bodyPr/>
          <a:lstStyle/>
          <a:p>
            <a:r>
              <a:rPr lang="sv-SE" dirty="0"/>
              <a:t>Kravet på konkurrensutsättning vid inköp med offentliga medel är i grunden bra</a:t>
            </a:r>
          </a:p>
          <a:p>
            <a:r>
              <a:rPr lang="sv-SE" dirty="0"/>
              <a:t>Tecknade ramavtal ska följas även om priset är lägre hos annan</a:t>
            </a:r>
          </a:p>
          <a:p>
            <a:r>
              <a:rPr lang="sv-SE" dirty="0"/>
              <a:t>Alla avsteg från öppen konkurrens ska vara skriftligt motiverade, om det inte är obetydliga belopp</a:t>
            </a:r>
          </a:p>
          <a:p>
            <a:r>
              <a:rPr lang="sv-SE" dirty="0"/>
              <a:t>Prata inte med anbudsgivare i pågående upphandling</a:t>
            </a:r>
          </a:p>
          <a:p>
            <a:pPr>
              <a:buNone/>
            </a:pPr>
            <a:endParaRPr lang="sv-SE"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Mutlagstiftningen</a:t>
            </a:r>
          </a:p>
        </p:txBody>
      </p:sp>
      <p:sp>
        <p:nvSpPr>
          <p:cNvPr id="39939" name="Rectangle 3"/>
          <p:cNvSpPr>
            <a:spLocks noGrp="1" noChangeArrowheads="1"/>
          </p:cNvSpPr>
          <p:nvPr>
            <p:ph type="body" sz="quarter" idx="13"/>
          </p:nvPr>
        </p:nvSpPr>
        <p:spPr/>
        <p:txBody>
          <a:bodyPr/>
          <a:lstStyle/>
          <a:p>
            <a:pPr eaLnBrk="1" hangingPunct="1"/>
            <a:r>
              <a:rPr lang="en-US" dirty="0" err="1"/>
              <a:t>Gäller</a:t>
            </a:r>
            <a:r>
              <a:rPr lang="en-US" dirty="0"/>
              <a:t> </a:t>
            </a:r>
            <a:r>
              <a:rPr lang="en-US" dirty="0" err="1"/>
              <a:t>otillbörliga</a:t>
            </a:r>
            <a:r>
              <a:rPr lang="en-US" dirty="0"/>
              <a:t> </a:t>
            </a:r>
            <a:r>
              <a:rPr lang="en-US" dirty="0" err="1"/>
              <a:t>gåvor</a:t>
            </a:r>
            <a:r>
              <a:rPr lang="en-US" dirty="0"/>
              <a:t>, </a:t>
            </a:r>
            <a:r>
              <a:rPr lang="en-US" dirty="0" err="1"/>
              <a:t>tjänster</a:t>
            </a:r>
            <a:r>
              <a:rPr lang="en-US" dirty="0"/>
              <a:t> </a:t>
            </a:r>
            <a:r>
              <a:rPr lang="en-US" dirty="0" err="1"/>
              <a:t>eller</a:t>
            </a:r>
            <a:r>
              <a:rPr lang="en-US" dirty="0"/>
              <a:t> </a:t>
            </a:r>
            <a:r>
              <a:rPr lang="en-US" dirty="0" err="1"/>
              <a:t>andra</a:t>
            </a:r>
            <a:r>
              <a:rPr lang="en-US" dirty="0"/>
              <a:t> </a:t>
            </a:r>
            <a:r>
              <a:rPr lang="en-US" dirty="0" err="1"/>
              <a:t>förmåner</a:t>
            </a:r>
            <a:r>
              <a:rPr lang="en-US" dirty="0"/>
              <a:t> </a:t>
            </a:r>
          </a:p>
          <a:p>
            <a:pPr eaLnBrk="1" hangingPunct="1"/>
            <a:r>
              <a:rPr lang="en-US" dirty="0"/>
              <a:t>Policy mot </a:t>
            </a:r>
            <a:r>
              <a:rPr lang="en-US" dirty="0" err="1"/>
              <a:t>mutor</a:t>
            </a:r>
            <a:r>
              <a:rPr lang="en-US" dirty="0"/>
              <a:t> </a:t>
            </a:r>
            <a:r>
              <a:rPr lang="en-US" dirty="0" err="1"/>
              <a:t>i</a:t>
            </a:r>
            <a:r>
              <a:rPr lang="en-US" dirty="0"/>
              <a:t> Göteborgs </a:t>
            </a:r>
            <a:r>
              <a:rPr lang="en-US" dirty="0" err="1"/>
              <a:t>stad</a:t>
            </a:r>
            <a:endParaRPr lang="en-US" dirty="0"/>
          </a:p>
          <a:p>
            <a:pPr eaLnBrk="1" hangingPunct="1"/>
            <a:r>
              <a:rPr lang="en-US" dirty="0"/>
              <a:t>Policy </a:t>
            </a:r>
            <a:r>
              <a:rPr lang="en-US" dirty="0" err="1"/>
              <a:t>och</a:t>
            </a:r>
            <a:r>
              <a:rPr lang="en-US" dirty="0"/>
              <a:t> </a:t>
            </a:r>
            <a:r>
              <a:rPr lang="en-US" dirty="0" err="1"/>
              <a:t>riktlinjer</a:t>
            </a:r>
            <a:r>
              <a:rPr lang="en-US" dirty="0"/>
              <a:t> </a:t>
            </a:r>
            <a:r>
              <a:rPr lang="en-US" dirty="0" err="1"/>
              <a:t>för</a:t>
            </a:r>
            <a:r>
              <a:rPr lang="en-US" dirty="0"/>
              <a:t> representation</a:t>
            </a:r>
          </a:p>
          <a:p>
            <a:pPr eaLnBrk="1" hangingPunct="1"/>
            <a:r>
              <a:rPr lang="en-US" dirty="0" err="1"/>
              <a:t>Näringslivets</a:t>
            </a:r>
            <a:r>
              <a:rPr lang="en-US" dirty="0"/>
              <a:t> </a:t>
            </a:r>
            <a:r>
              <a:rPr lang="en-US" dirty="0" err="1"/>
              <a:t>kod</a:t>
            </a:r>
            <a:r>
              <a:rPr lang="en-US" dirty="0"/>
              <a:t> </a:t>
            </a:r>
            <a:r>
              <a:rPr lang="en-US" dirty="0" err="1"/>
              <a:t>om</a:t>
            </a:r>
            <a:r>
              <a:rPr lang="en-US" dirty="0"/>
              <a:t> </a:t>
            </a:r>
            <a:r>
              <a:rPr lang="en-US" dirty="0" err="1"/>
              <a:t>gåvor</a:t>
            </a:r>
            <a:r>
              <a:rPr lang="en-US" dirty="0"/>
              <a:t>, </a:t>
            </a:r>
            <a:r>
              <a:rPr lang="en-US" dirty="0" err="1"/>
              <a:t>belöningar</a:t>
            </a:r>
            <a:r>
              <a:rPr lang="en-US" dirty="0"/>
              <a:t> </a:t>
            </a:r>
            <a:r>
              <a:rPr lang="en-US" dirty="0" err="1"/>
              <a:t>och</a:t>
            </a:r>
            <a:r>
              <a:rPr lang="en-US" dirty="0"/>
              <a:t> </a:t>
            </a:r>
            <a:r>
              <a:rPr lang="en-US" dirty="0" err="1"/>
              <a:t>andra</a:t>
            </a:r>
            <a:r>
              <a:rPr lang="en-US" dirty="0"/>
              <a:t> </a:t>
            </a:r>
            <a:r>
              <a:rPr lang="en-US" dirty="0" err="1"/>
              <a:t>förmåner</a:t>
            </a:r>
            <a:r>
              <a:rPr lang="en-US" dirty="0"/>
              <a:t> (</a:t>
            </a:r>
            <a:r>
              <a:rPr lang="en-US" dirty="0" err="1"/>
              <a:t>Institutet</a:t>
            </a:r>
            <a:r>
              <a:rPr lang="en-US" dirty="0"/>
              <a:t> Mot </a:t>
            </a:r>
            <a:r>
              <a:rPr lang="en-US" dirty="0" err="1"/>
              <a:t>Mutor</a:t>
            </a:r>
            <a:r>
              <a:rPr lang="en-US" dirty="0"/>
              <a:t>)</a:t>
            </a:r>
          </a:p>
          <a:p>
            <a:pPr eaLnBrk="1" hangingPunct="1"/>
            <a:endParaRPr lang="en-US" dirty="0"/>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Övning  3</a:t>
            </a:r>
          </a:p>
        </p:txBody>
      </p:sp>
      <p:sp>
        <p:nvSpPr>
          <p:cNvPr id="40962" name="Platshållare för innehåll 2"/>
          <p:cNvSpPr>
            <a:spLocks noGrp="1"/>
          </p:cNvSpPr>
          <p:nvPr>
            <p:ph type="body" sz="quarter" idx="13"/>
          </p:nvPr>
        </p:nvSpPr>
        <p:spPr/>
        <p:txBody>
          <a:bodyPr/>
          <a:lstStyle/>
          <a:p>
            <a:pPr marL="0" indent="0">
              <a:buFont typeface="Times" pitchFamily="18" charset="0"/>
              <a:buNone/>
            </a:pPr>
            <a:r>
              <a:rPr lang="sv-SE" sz="1800" dirty="0"/>
              <a:t>Du är ledamot i Idrottsnämnden och blir uppringd av en anställd som påstår att förvaltningschefen åker på olika evenemang tillsammans med en direktör i </a:t>
            </a:r>
            <a:r>
              <a:rPr lang="sv-SE" sz="1800" dirty="0" err="1"/>
              <a:t>fastighetsbranchen</a:t>
            </a:r>
            <a:r>
              <a:rPr lang="sv-SE" sz="1800" dirty="0"/>
              <a:t>, tillika ordförande i en av stadens största idrottsföreningar. </a:t>
            </a:r>
          </a:p>
          <a:p>
            <a:pPr marL="0" indent="0">
              <a:buFont typeface="Times" pitchFamily="18" charset="0"/>
              <a:buNone/>
            </a:pPr>
            <a:r>
              <a:rPr lang="sv-SE" sz="1800" dirty="0"/>
              <a:t>Den anställde har uppgifter om tre tillfällen där resorna gått till London, Köpenhamn och Barcelona. Hon vet också att nämnden nyligen beslutat om kommunal borgen för byggande av en klubbstuga för idrottsföreningen och att direktörens företag ska bygga denna. </a:t>
            </a:r>
          </a:p>
          <a:p>
            <a:pPr marL="0" indent="0">
              <a:buFont typeface="Times" pitchFamily="18" charset="0"/>
              <a:buNone/>
            </a:pPr>
            <a:r>
              <a:rPr lang="sv-SE" sz="1800" dirty="0"/>
              <a:t>Den anställde känner stort förtroende för dig men vill absolut inte själv hamna i klistret och kräver därför att du inte på något sätt får berätta vem som lämnat tipset. </a:t>
            </a:r>
          </a:p>
          <a:p>
            <a:pPr marL="0" indent="0">
              <a:buFont typeface="Times" pitchFamily="18" charset="0"/>
              <a:buNone/>
            </a:pPr>
            <a:r>
              <a:rPr lang="sv-SE" sz="1800" dirty="0"/>
              <a:t>Den anställde passar också på att tala om att arbetsmiljön på kontoret är kass och att förvaltningschefen är en mycket dålig ledare. </a:t>
            </a:r>
          </a:p>
          <a:p>
            <a:pPr marL="0" indent="0">
              <a:buFont typeface="Times" pitchFamily="18" charset="0"/>
              <a:buNone/>
            </a:pPr>
            <a:r>
              <a:rPr lang="sv-SE" sz="1800" dirty="0"/>
              <a:t>Vad gör du nu med denna information?</a:t>
            </a:r>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Tänk på</a:t>
            </a:r>
          </a:p>
        </p:txBody>
      </p:sp>
      <p:sp>
        <p:nvSpPr>
          <p:cNvPr id="3" name="Platshållare för innehåll 2"/>
          <p:cNvSpPr>
            <a:spLocks noGrp="1"/>
          </p:cNvSpPr>
          <p:nvPr>
            <p:ph type="body" sz="quarter" idx="13"/>
          </p:nvPr>
        </p:nvSpPr>
        <p:spPr/>
        <p:txBody>
          <a:bodyPr/>
          <a:lstStyle/>
          <a:p>
            <a:r>
              <a:rPr lang="sv-SE" dirty="0"/>
              <a:t>Tacka nej till alla gåvor av ekonomiskt värde för dig, om det kan misstänkas ha med din roll som förtroendevald att göra, utöver följande</a:t>
            </a:r>
          </a:p>
          <a:p>
            <a:r>
              <a:rPr lang="sv-SE" dirty="0"/>
              <a:t>Enklare måltider och reklamartiklar, en blomma vid högtidsdag och liknande allmänt förekommande</a:t>
            </a:r>
          </a:p>
          <a:p>
            <a:r>
              <a:rPr lang="sv-SE" dirty="0"/>
              <a:t>Tänk dig att du ska kunna förklara mottagandet efter en förstasidesrubrik i kvällstidning</a:t>
            </a:r>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Övriga tumregler</a:t>
            </a:r>
          </a:p>
        </p:txBody>
      </p:sp>
      <p:sp>
        <p:nvSpPr>
          <p:cNvPr id="3" name="Platshållare för innehåll 2"/>
          <p:cNvSpPr>
            <a:spLocks noGrp="1"/>
          </p:cNvSpPr>
          <p:nvPr>
            <p:ph type="body" sz="quarter" idx="13"/>
          </p:nvPr>
        </p:nvSpPr>
        <p:spPr/>
        <p:txBody>
          <a:bodyPr/>
          <a:lstStyle/>
          <a:p>
            <a:r>
              <a:rPr lang="sv-SE" dirty="0"/>
              <a:t>Skilj på vad och hur</a:t>
            </a:r>
          </a:p>
          <a:p>
            <a:r>
              <a:rPr lang="sv-SE" dirty="0"/>
              <a:t>Ni får lägga er i detaljer men tänk på effekterna</a:t>
            </a:r>
          </a:p>
          <a:p>
            <a:r>
              <a:rPr lang="sv-SE" dirty="0"/>
              <a:t>Nämnden/styrelsen förfogar över besluten, tjänstemän över faktaunderlaget</a:t>
            </a:r>
          </a:p>
          <a:p>
            <a:r>
              <a:rPr lang="sv-SE" dirty="0"/>
              <a:t>Kontakta sekreteraren om du vill ha råd när du formulerar ett yrkande</a:t>
            </a:r>
          </a:p>
          <a:p>
            <a:r>
              <a:rPr lang="sv-SE" dirty="0"/>
              <a:t>Man får göra fel, men helst inte samma fel flera gånger</a:t>
            </a:r>
          </a:p>
          <a:p>
            <a:r>
              <a:rPr lang="sv-SE" dirty="0"/>
              <a:t>Demokrati är den sämsta statsformen, bortsett från alla de andra (Churchill)</a:t>
            </a:r>
          </a:p>
        </p:txBody>
      </p:sp>
      <p:sp>
        <p:nvSpPr>
          <p:cNvPr id="4"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Platshållare för innehåll 10"/>
          <p:cNvSpPr>
            <a:spLocks noGrp="1"/>
          </p:cNvSpPr>
          <p:nvPr>
            <p:ph type="body" sz="quarter" idx="13"/>
          </p:nvPr>
        </p:nvSpPr>
        <p:spPr/>
        <p:txBody>
          <a:bodyPr/>
          <a:lstStyle/>
          <a:p>
            <a:r>
              <a:rPr lang="sv-SE" dirty="0"/>
              <a:t>Mycket lagar men också stor frihet</a:t>
            </a:r>
          </a:p>
          <a:p>
            <a:r>
              <a:rPr lang="sv-SE" dirty="0"/>
              <a:t>Kollektivt beslutsfattande</a:t>
            </a:r>
          </a:p>
          <a:p>
            <a:r>
              <a:rPr lang="sv-SE" dirty="0"/>
              <a:t>Rätten att väcka ärende och delta i beslutsfattande</a:t>
            </a:r>
          </a:p>
          <a:p>
            <a:r>
              <a:rPr lang="sv-SE" dirty="0"/>
              <a:t>Förtroendet kräver öppenhet och saklighet</a:t>
            </a:r>
          </a:p>
          <a:p>
            <a:r>
              <a:rPr lang="sv-SE" dirty="0"/>
              <a:t>Konkurrensfrågorna allt viktigare</a:t>
            </a:r>
          </a:p>
          <a:p>
            <a:r>
              <a:rPr lang="sv-SE" dirty="0"/>
              <a:t>Jäv är inget fult utan en rättighet</a:t>
            </a:r>
          </a:p>
          <a:p>
            <a:r>
              <a:rPr lang="sv-SE" dirty="0"/>
              <a:t>Var försiktig när någon vill ge något</a:t>
            </a:r>
          </a:p>
          <a:p>
            <a:r>
              <a:rPr lang="sv-SE" dirty="0"/>
              <a:t>Värna demokratin</a:t>
            </a:r>
          </a:p>
          <a:p>
            <a:endParaRPr lang="sv-SE" dirty="0"/>
          </a:p>
          <a:p>
            <a:endParaRPr lang="sv-SE" dirty="0"/>
          </a:p>
          <a:p>
            <a:pPr>
              <a:buFont typeface="Times" pitchFamily="18" charset="0"/>
              <a:buNone/>
            </a:pPr>
            <a:endParaRPr lang="sv-SE" dirty="0"/>
          </a:p>
        </p:txBody>
      </p:sp>
      <p:sp>
        <p:nvSpPr>
          <p:cNvPr id="12" name="Rectangle 10"/>
          <p:cNvSpPr txBox="1">
            <a:spLocks noChangeArrowheads="1"/>
          </p:cNvSpPr>
          <p:nvPr/>
        </p:nvSpPr>
        <p:spPr bwMode="auto">
          <a:xfrm>
            <a:off x="517281" y="260350"/>
            <a:ext cx="7526215" cy="1223963"/>
          </a:xfrm>
          <a:prstGeom prst="rect">
            <a:avLst/>
          </a:prstGeom>
          <a:noFill/>
          <a:ln w="9525">
            <a:noFill/>
            <a:miter lim="800000"/>
            <a:headEnd/>
            <a:tailEnd/>
          </a:ln>
        </p:spPr>
        <p:txBody>
          <a:bodyPr anchor="ctr"/>
          <a:lstStyle/>
          <a:p>
            <a:pPr algn="ctr">
              <a:defRPr/>
            </a:pPr>
            <a:r>
              <a:rPr lang="sv-SE" sz="3200" b="1" kern="0" dirty="0">
                <a:solidFill>
                  <a:prstClr val="white"/>
                </a:solidFill>
              </a:rPr>
              <a:t>Sammanfattning</a:t>
            </a:r>
          </a:p>
          <a:p>
            <a:pPr>
              <a:defRPr/>
            </a:pPr>
            <a:endParaRPr lang="en-US" sz="4400" b="1" kern="0" dirty="0">
              <a:solidFill>
                <a:prstClr val="white"/>
              </a:solidFill>
            </a:endParaRPr>
          </a:p>
        </p:txBody>
      </p:sp>
      <p:sp>
        <p:nvSpPr>
          <p:cNvPr id="6" name="Rubrik 5"/>
          <p:cNvSpPr>
            <a:spLocks noGrp="1"/>
          </p:cNvSpPr>
          <p:nvPr>
            <p:ph type="title"/>
          </p:nvPr>
        </p:nvSpPr>
        <p:spPr/>
        <p:txBody>
          <a:bodyPr/>
          <a:lstStyle/>
          <a:p>
            <a:r>
              <a:rPr lang="sv-SE" dirty="0"/>
              <a:t>Sammanfattning</a:t>
            </a:r>
          </a:p>
        </p:txBody>
      </p:sp>
      <p:sp>
        <p:nvSpPr>
          <p:cNvPr id="5"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Den kommunala självstyrelsen</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5</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Direktvalt kommunfullmäktige</a:t>
            </a:r>
          </a:p>
          <a:p>
            <a:r>
              <a:rPr lang="sv-SE" dirty="0"/>
              <a:t>Rätten att bestämma skattesats</a:t>
            </a:r>
          </a:p>
          <a:p>
            <a:r>
              <a:rPr lang="sv-SE" dirty="0"/>
              <a:t>Planmonopolet</a:t>
            </a:r>
          </a:p>
          <a:p>
            <a:r>
              <a:rPr lang="sv-SE" dirty="0"/>
              <a:t>Staten styr genom lag, inte beslut</a:t>
            </a:r>
          </a:p>
          <a:p>
            <a:r>
              <a:rPr lang="sv-SE" dirty="0"/>
              <a:t>Medborgarna kan överklaga besluten till domstol genom laglighetsprövning</a:t>
            </a:r>
          </a:p>
          <a:p>
            <a:r>
              <a:rPr lang="sv-SE" dirty="0"/>
              <a:t>Finansieringsprincipen</a:t>
            </a:r>
          </a:p>
          <a:p>
            <a:r>
              <a:rPr lang="sv-SE" dirty="0"/>
              <a:t>Rätten att själv bestämma över sin organisation</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Förtroendevalds rättigheter</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dirty="0">
                <a:solidFill>
                  <a:prstClr val="white"/>
                </a:solidFill>
              </a:rPr>
              <a:t>HÅLLBAR STAD – ÖPPEN FÖR VÄRLDEN </a:t>
            </a:r>
          </a:p>
        </p:txBody>
      </p:sp>
      <p:sp>
        <p:nvSpPr>
          <p:cNvPr id="5" name="Platshållare för text 4"/>
          <p:cNvSpPr>
            <a:spLocks noGrp="1"/>
          </p:cNvSpPr>
          <p:nvPr>
            <p:ph type="body" sz="quarter" idx="13"/>
          </p:nvPr>
        </p:nvSpPr>
        <p:spPr/>
        <p:txBody>
          <a:bodyPr/>
          <a:lstStyle/>
          <a:p>
            <a:r>
              <a:rPr lang="sv-SE" dirty="0"/>
              <a:t>Ledighet från anställning</a:t>
            </a:r>
          </a:p>
          <a:p>
            <a:r>
              <a:rPr lang="sv-SE" dirty="0"/>
              <a:t>Rätt till ekonomisk ersättning</a:t>
            </a:r>
          </a:p>
          <a:p>
            <a:r>
              <a:rPr lang="sv-SE" dirty="0"/>
              <a:t>Initiativrätt</a:t>
            </a:r>
            <a:br>
              <a:rPr lang="sv-SE" dirty="0"/>
            </a:br>
            <a:r>
              <a:rPr lang="sv-SE" dirty="0"/>
              <a:t>- motionera i fullmäktige</a:t>
            </a:r>
            <a:br>
              <a:rPr lang="sv-SE" dirty="0"/>
            </a:br>
            <a:r>
              <a:rPr lang="sv-SE" dirty="0"/>
              <a:t>- väcka ärenden i nämnd</a:t>
            </a:r>
          </a:p>
          <a:p>
            <a:r>
              <a:rPr lang="sv-SE" dirty="0"/>
              <a:t>Rösträtt i fullmäktige och nämnd</a:t>
            </a:r>
          </a:p>
          <a:p>
            <a:r>
              <a:rPr lang="sv-SE" dirty="0"/>
              <a:t>Reservera sig mot beslut eller avstå att rösta</a:t>
            </a:r>
          </a:p>
          <a:p>
            <a:endParaRPr lang="sv-SE"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a:t>Förtroendevalds</a:t>
            </a:r>
            <a:r>
              <a:rPr lang="en-US" dirty="0"/>
              <a:t> </a:t>
            </a:r>
            <a:r>
              <a:rPr lang="en-US" dirty="0" err="1"/>
              <a:t>huvuduppgift</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7</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dirty="0">
                <a:solidFill>
                  <a:prstClr val="white"/>
                </a:solidFill>
              </a:rPr>
              <a:t>HÅLLBAR STAD – ÖPPEN FÖR VÄRLDEN </a:t>
            </a:r>
          </a:p>
        </p:txBody>
      </p:sp>
      <p:sp>
        <p:nvSpPr>
          <p:cNvPr id="5" name="Platshållare för text 4"/>
          <p:cNvSpPr>
            <a:spLocks noGrp="1"/>
          </p:cNvSpPr>
          <p:nvPr>
            <p:ph type="body" sz="quarter" idx="13"/>
          </p:nvPr>
        </p:nvSpPr>
        <p:spPr/>
        <p:txBody>
          <a:bodyPr/>
          <a:lstStyle/>
          <a:p>
            <a:pPr marL="0" indent="0">
              <a:buNone/>
            </a:pPr>
            <a:r>
              <a:rPr lang="en-US" dirty="0" err="1"/>
              <a:t>Huvuduppgiften</a:t>
            </a:r>
            <a:r>
              <a:rPr lang="en-US" dirty="0"/>
              <a:t> </a:t>
            </a:r>
            <a:r>
              <a:rPr lang="en-US" dirty="0" err="1"/>
              <a:t>enligt</a:t>
            </a:r>
            <a:r>
              <a:rPr lang="en-US" dirty="0"/>
              <a:t> </a:t>
            </a:r>
            <a:r>
              <a:rPr lang="en-US" dirty="0" err="1"/>
              <a:t>kommunallagen</a:t>
            </a:r>
            <a:r>
              <a:rPr lang="en-US" dirty="0"/>
              <a:t> </a:t>
            </a:r>
            <a:r>
              <a:rPr lang="en-US" dirty="0" err="1"/>
              <a:t>är</a:t>
            </a:r>
            <a:r>
              <a:rPr lang="en-US" dirty="0"/>
              <a:t> </a:t>
            </a:r>
            <a:r>
              <a:rPr lang="en-US" dirty="0" err="1"/>
              <a:t>att</a:t>
            </a:r>
            <a:r>
              <a:rPr lang="en-US" dirty="0"/>
              <a:t> </a:t>
            </a:r>
            <a:r>
              <a:rPr lang="en-US" dirty="0" err="1"/>
              <a:t>fatta</a:t>
            </a:r>
            <a:r>
              <a:rPr lang="en-US" dirty="0"/>
              <a:t> </a:t>
            </a:r>
            <a:r>
              <a:rPr lang="en-US" dirty="0" err="1"/>
              <a:t>beslut</a:t>
            </a:r>
            <a:r>
              <a:rPr lang="en-US" dirty="0"/>
              <a:t> (</a:t>
            </a:r>
            <a:r>
              <a:rPr lang="en-US" dirty="0" err="1"/>
              <a:t>kollektiva</a:t>
            </a:r>
            <a:r>
              <a:rPr lang="en-US" dirty="0"/>
              <a:t>)</a:t>
            </a:r>
            <a:br>
              <a:rPr lang="en-US" dirty="0"/>
            </a:br>
            <a:endParaRPr lang="en-US" dirty="0"/>
          </a:p>
          <a:p>
            <a:pPr marL="0" indent="0">
              <a:buNone/>
            </a:pPr>
            <a:r>
              <a:rPr lang="en-US" dirty="0" err="1"/>
              <a:t>Huvuduppgiften</a:t>
            </a:r>
            <a:r>
              <a:rPr lang="en-US" dirty="0"/>
              <a:t> </a:t>
            </a:r>
            <a:r>
              <a:rPr lang="en-US" dirty="0" err="1"/>
              <a:t>enligt</a:t>
            </a:r>
            <a:r>
              <a:rPr lang="en-US" dirty="0"/>
              <a:t> </a:t>
            </a:r>
            <a:r>
              <a:rPr lang="en-US" dirty="0" err="1"/>
              <a:t>aktiebolagslagen</a:t>
            </a:r>
            <a:r>
              <a:rPr lang="en-US" dirty="0"/>
              <a:t> </a:t>
            </a:r>
            <a:r>
              <a:rPr lang="en-US" dirty="0" err="1"/>
              <a:t>är</a:t>
            </a:r>
            <a:r>
              <a:rPr lang="en-US" dirty="0"/>
              <a:t> </a:t>
            </a:r>
            <a:r>
              <a:rPr lang="en-US" dirty="0" err="1"/>
              <a:t>att</a:t>
            </a:r>
            <a:r>
              <a:rPr lang="en-US" dirty="0"/>
              <a:t> </a:t>
            </a:r>
            <a:r>
              <a:rPr lang="en-US" dirty="0" err="1"/>
              <a:t>främja</a:t>
            </a:r>
            <a:r>
              <a:rPr lang="en-US" dirty="0"/>
              <a:t> </a:t>
            </a:r>
            <a:r>
              <a:rPr lang="en-US" dirty="0" err="1"/>
              <a:t>bolaget</a:t>
            </a:r>
            <a:r>
              <a:rPr lang="en-US" dirty="0"/>
              <a:t>, </a:t>
            </a:r>
            <a:r>
              <a:rPr lang="en-US" dirty="0" err="1"/>
              <a:t>vari</a:t>
            </a:r>
            <a:r>
              <a:rPr lang="en-US" dirty="0"/>
              <a:t> </a:t>
            </a:r>
            <a:r>
              <a:rPr lang="en-US" dirty="0" err="1"/>
              <a:t>ingår</a:t>
            </a:r>
            <a:r>
              <a:rPr lang="en-US" dirty="0"/>
              <a:t> </a:t>
            </a:r>
            <a:r>
              <a:rPr lang="en-US" dirty="0" err="1"/>
              <a:t>att</a:t>
            </a:r>
            <a:r>
              <a:rPr lang="en-US" dirty="0"/>
              <a:t> </a:t>
            </a:r>
            <a:r>
              <a:rPr lang="en-US" dirty="0" err="1"/>
              <a:t>fatta</a:t>
            </a:r>
            <a:r>
              <a:rPr lang="en-US" dirty="0"/>
              <a:t> </a:t>
            </a:r>
            <a:r>
              <a:rPr lang="en-US" dirty="0" err="1"/>
              <a:t>beslut</a:t>
            </a:r>
            <a:r>
              <a:rPr lang="en-US" dirty="0"/>
              <a:t/>
            </a:r>
            <a:br>
              <a:rPr lang="en-US" dirty="0"/>
            </a:br>
            <a:endParaRPr lang="en-US" dirty="0"/>
          </a:p>
          <a:p>
            <a:pPr marL="0" indent="0">
              <a:buNone/>
            </a:pPr>
            <a:r>
              <a:rPr lang="en-US" dirty="0" err="1"/>
              <a:t>Huvuduppgiften</a:t>
            </a:r>
            <a:r>
              <a:rPr lang="en-US" dirty="0"/>
              <a:t> </a:t>
            </a:r>
            <a:r>
              <a:rPr lang="en-US" dirty="0" err="1"/>
              <a:t>enligt</a:t>
            </a:r>
            <a:r>
              <a:rPr lang="en-US" dirty="0"/>
              <a:t> </a:t>
            </a:r>
            <a:r>
              <a:rPr lang="en-US" dirty="0" err="1"/>
              <a:t>stiftelselagen</a:t>
            </a:r>
            <a:r>
              <a:rPr lang="en-US" dirty="0"/>
              <a:t> </a:t>
            </a:r>
            <a:r>
              <a:rPr lang="en-US" dirty="0" err="1"/>
              <a:t>är</a:t>
            </a:r>
            <a:r>
              <a:rPr lang="en-US" dirty="0"/>
              <a:t> </a:t>
            </a:r>
            <a:r>
              <a:rPr lang="en-US" dirty="0" err="1"/>
              <a:t>att</a:t>
            </a:r>
            <a:r>
              <a:rPr lang="en-US" dirty="0"/>
              <a:t> </a:t>
            </a:r>
            <a:r>
              <a:rPr lang="en-US" dirty="0" err="1"/>
              <a:t>främja</a:t>
            </a:r>
            <a:r>
              <a:rPr lang="en-US" dirty="0"/>
              <a:t> </a:t>
            </a:r>
            <a:r>
              <a:rPr lang="en-US" dirty="0" err="1"/>
              <a:t>stiftelsens</a:t>
            </a:r>
            <a:r>
              <a:rPr lang="en-US" dirty="0"/>
              <a:t> </a:t>
            </a:r>
            <a:r>
              <a:rPr lang="en-US" dirty="0" err="1"/>
              <a:t>ändamål</a:t>
            </a:r>
            <a:endParaRPr lang="en-US" dirty="0"/>
          </a:p>
          <a:p>
            <a:pPr>
              <a:buNone/>
            </a:pPr>
            <a:endParaRPr lang="sv-SE"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err="1"/>
              <a:t>Tjänstemännens</a:t>
            </a:r>
            <a:r>
              <a:rPr lang="en-US" dirty="0"/>
              <a:t> </a:t>
            </a:r>
            <a:r>
              <a:rPr lang="en-US" dirty="0" err="1"/>
              <a:t>uppdrag</a:t>
            </a:r>
            <a:endParaRPr lang="en-US" dirty="0"/>
          </a:p>
        </p:txBody>
      </p:sp>
      <p:sp>
        <p:nvSpPr>
          <p:cNvPr id="21507" name="Rectangle 3"/>
          <p:cNvSpPr>
            <a:spLocks noGrp="1" noChangeArrowheads="1"/>
          </p:cNvSpPr>
          <p:nvPr>
            <p:ph type="body" idx="1"/>
          </p:nvPr>
        </p:nvSpPr>
        <p:spPr/>
        <p:txBody>
          <a:bodyPr/>
          <a:lstStyle/>
          <a:p>
            <a:pPr eaLnBrk="1" hangingPunct="1"/>
            <a:r>
              <a:rPr lang="en-US" dirty="0" err="1"/>
              <a:t>Genom</a:t>
            </a:r>
            <a:r>
              <a:rPr lang="en-US" dirty="0"/>
              <a:t> sin </a:t>
            </a:r>
            <a:r>
              <a:rPr lang="en-US" dirty="0" err="1"/>
              <a:t>sakkunskap</a:t>
            </a:r>
            <a:r>
              <a:rPr lang="en-US" dirty="0"/>
              <a:t> </a:t>
            </a:r>
            <a:r>
              <a:rPr lang="en-US" dirty="0" err="1"/>
              <a:t>ta</a:t>
            </a:r>
            <a:r>
              <a:rPr lang="en-US" dirty="0"/>
              <a:t> </a:t>
            </a:r>
            <a:r>
              <a:rPr lang="en-US" dirty="0" err="1"/>
              <a:t>fram</a:t>
            </a:r>
            <a:r>
              <a:rPr lang="en-US" dirty="0"/>
              <a:t> bra </a:t>
            </a:r>
            <a:r>
              <a:rPr lang="en-US" dirty="0" err="1"/>
              <a:t>underlag</a:t>
            </a:r>
            <a:r>
              <a:rPr lang="en-US" dirty="0"/>
              <a:t> </a:t>
            </a:r>
            <a:r>
              <a:rPr lang="en-US" dirty="0" err="1"/>
              <a:t>för</a:t>
            </a:r>
            <a:r>
              <a:rPr lang="en-US" dirty="0"/>
              <a:t> </a:t>
            </a:r>
            <a:r>
              <a:rPr lang="en-US" dirty="0" err="1"/>
              <a:t>beslut</a:t>
            </a:r>
            <a:endParaRPr lang="en-US" dirty="0"/>
          </a:p>
          <a:p>
            <a:pPr eaLnBrk="1" hangingPunct="1"/>
            <a:r>
              <a:rPr lang="en-US" dirty="0" err="1"/>
              <a:t>Informera</a:t>
            </a:r>
            <a:r>
              <a:rPr lang="en-US" dirty="0"/>
              <a:t> </a:t>
            </a:r>
            <a:r>
              <a:rPr lang="en-US" dirty="0" err="1"/>
              <a:t>om</a:t>
            </a:r>
            <a:r>
              <a:rPr lang="en-US" dirty="0"/>
              <a:t> </a:t>
            </a:r>
            <a:r>
              <a:rPr lang="en-US" dirty="0" err="1"/>
              <a:t>verksamheten</a:t>
            </a:r>
            <a:endParaRPr lang="en-US" dirty="0"/>
          </a:p>
          <a:p>
            <a:pPr eaLnBrk="1" hangingPunct="1"/>
            <a:r>
              <a:rPr lang="en-US" dirty="0" err="1"/>
              <a:t>Fatta</a:t>
            </a:r>
            <a:r>
              <a:rPr lang="en-US" dirty="0"/>
              <a:t> </a:t>
            </a:r>
            <a:r>
              <a:rPr lang="en-US" dirty="0" err="1"/>
              <a:t>beslut</a:t>
            </a:r>
            <a:r>
              <a:rPr lang="en-US" dirty="0"/>
              <a:t> med </a:t>
            </a:r>
            <a:r>
              <a:rPr lang="en-US" dirty="0" err="1"/>
              <a:t>stöd</a:t>
            </a:r>
            <a:r>
              <a:rPr lang="en-US" dirty="0"/>
              <a:t> </a:t>
            </a:r>
            <a:r>
              <a:rPr lang="en-US" dirty="0" err="1"/>
              <a:t>av</a:t>
            </a:r>
            <a:r>
              <a:rPr lang="en-US" dirty="0"/>
              <a:t> delegation</a:t>
            </a:r>
          </a:p>
          <a:p>
            <a:pPr eaLnBrk="1" hangingPunct="1"/>
            <a:r>
              <a:rPr lang="en-US" dirty="0" err="1"/>
              <a:t>Genomföra</a:t>
            </a:r>
            <a:r>
              <a:rPr lang="en-US" dirty="0"/>
              <a:t> </a:t>
            </a:r>
            <a:r>
              <a:rPr lang="en-US" dirty="0" err="1"/>
              <a:t>verksamhet</a:t>
            </a:r>
            <a:r>
              <a:rPr lang="en-US" dirty="0"/>
              <a:t> </a:t>
            </a:r>
            <a:r>
              <a:rPr lang="en-US" dirty="0" err="1"/>
              <a:t>enligt</a:t>
            </a:r>
            <a:r>
              <a:rPr lang="en-US" dirty="0"/>
              <a:t> </a:t>
            </a:r>
            <a:r>
              <a:rPr lang="en-US" dirty="0" err="1"/>
              <a:t>lagstiftning</a:t>
            </a:r>
            <a:r>
              <a:rPr lang="en-US" dirty="0"/>
              <a:t> </a:t>
            </a:r>
            <a:r>
              <a:rPr lang="en-US" dirty="0" err="1"/>
              <a:t>och</a:t>
            </a:r>
            <a:r>
              <a:rPr lang="en-US" dirty="0"/>
              <a:t> </a:t>
            </a:r>
            <a:r>
              <a:rPr lang="en-US" dirty="0" err="1"/>
              <a:t>beslut</a:t>
            </a:r>
            <a:r>
              <a:rPr lang="en-US" dirty="0"/>
              <a:t> </a:t>
            </a:r>
            <a:r>
              <a:rPr lang="en-US" dirty="0" err="1"/>
              <a:t>i</a:t>
            </a:r>
            <a:r>
              <a:rPr lang="en-US" dirty="0"/>
              <a:t> </a:t>
            </a:r>
            <a:r>
              <a:rPr lang="en-US" dirty="0" err="1"/>
              <a:t>nämnd</a:t>
            </a:r>
            <a:r>
              <a:rPr lang="en-US" dirty="0"/>
              <a:t> </a:t>
            </a:r>
            <a:r>
              <a:rPr lang="en-US" dirty="0" err="1"/>
              <a:t>eller</a:t>
            </a:r>
            <a:r>
              <a:rPr lang="en-US" dirty="0"/>
              <a:t> </a:t>
            </a:r>
            <a:r>
              <a:rPr lang="en-US" dirty="0" err="1"/>
              <a:t>styrelse</a:t>
            </a:r>
            <a:endParaRPr lang="en-US" dirty="0"/>
          </a:p>
          <a:p>
            <a:pPr eaLnBrk="1" hangingPunct="1"/>
            <a:r>
              <a:rPr lang="en-US" dirty="0" err="1"/>
              <a:t>Ska</a:t>
            </a:r>
            <a:r>
              <a:rPr lang="en-US" dirty="0"/>
              <a:t> </a:t>
            </a:r>
            <a:r>
              <a:rPr lang="en-US" dirty="0" err="1"/>
              <a:t>förhålla</a:t>
            </a:r>
            <a:r>
              <a:rPr lang="en-US" dirty="0"/>
              <a:t> sig </a:t>
            </a:r>
            <a:r>
              <a:rPr lang="en-US" dirty="0" err="1"/>
              <a:t>lojal</a:t>
            </a:r>
            <a:r>
              <a:rPr lang="en-US" dirty="0"/>
              <a:t> mot </a:t>
            </a:r>
            <a:r>
              <a:rPr lang="en-US" dirty="0" err="1"/>
              <a:t>fattade</a:t>
            </a:r>
            <a:r>
              <a:rPr lang="en-US" dirty="0"/>
              <a:t> </a:t>
            </a:r>
            <a:r>
              <a:rPr lang="en-US" dirty="0" err="1"/>
              <a:t>beslut</a:t>
            </a:r>
            <a:endParaRPr lang="en-US" dirty="0"/>
          </a:p>
        </p:txBody>
      </p:sp>
      <p:sp>
        <p:nvSpPr>
          <p:cNvPr id="4" name="Platshållare för sidfot 3"/>
          <p:cNvSpPr txBox="1">
            <a:spLocks/>
          </p:cNvSpPr>
          <p:nvPr/>
        </p:nvSpPr>
        <p:spPr>
          <a:xfrm>
            <a:off x="522000" y="6269050"/>
            <a:ext cx="2895600" cy="417575"/>
          </a:xfrm>
          <a:prstGeom prst="rect">
            <a:avLst/>
          </a:prstGeom>
        </p:spPr>
        <p:txBody>
          <a:bodyPr/>
          <a:lstStyle/>
          <a:p>
            <a:pPr defTabSz="914400"/>
            <a:endParaRPr lang="en-GB" dirty="0">
              <a:solidFill>
                <a:prstClr val="white"/>
              </a:solidFill>
            </a:endParaRPr>
          </a:p>
        </p:txBody>
      </p:sp>
      <p:sp>
        <p:nvSpPr>
          <p:cNvPr id="5"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quarter" idx="13"/>
          </p:nvPr>
        </p:nvSpPr>
        <p:spPr/>
        <p:txBody>
          <a:bodyPr/>
          <a:lstStyle/>
          <a:p>
            <a:pPr eaLnBrk="1" hangingPunct="1"/>
            <a:r>
              <a:rPr lang="en-US" dirty="0" err="1"/>
              <a:t>Förslagsrätt</a:t>
            </a:r>
            <a:endParaRPr lang="en-US" dirty="0"/>
          </a:p>
          <a:p>
            <a:pPr eaLnBrk="1" hangingPunct="1"/>
            <a:r>
              <a:rPr lang="en-US" dirty="0" err="1"/>
              <a:t>Yrkande</a:t>
            </a:r>
            <a:r>
              <a:rPr lang="en-US" dirty="0"/>
              <a:t> </a:t>
            </a:r>
            <a:r>
              <a:rPr lang="en-US" dirty="0" err="1"/>
              <a:t>på</a:t>
            </a:r>
            <a:r>
              <a:rPr lang="en-US" dirty="0"/>
              <a:t> </a:t>
            </a:r>
            <a:r>
              <a:rPr lang="en-US" dirty="0" err="1"/>
              <a:t>förslag</a:t>
            </a:r>
            <a:endParaRPr lang="en-US" dirty="0"/>
          </a:p>
          <a:p>
            <a:pPr eaLnBrk="1" hangingPunct="1"/>
            <a:r>
              <a:rPr lang="en-US" dirty="0" err="1"/>
              <a:t>Rösta</a:t>
            </a:r>
            <a:endParaRPr lang="en-US" dirty="0"/>
          </a:p>
          <a:p>
            <a:pPr eaLnBrk="1" hangingPunct="1"/>
            <a:r>
              <a:rPr lang="en-US" dirty="0" err="1"/>
              <a:t>Inte</a:t>
            </a:r>
            <a:r>
              <a:rPr lang="en-US" dirty="0"/>
              <a:t> delta </a:t>
            </a:r>
            <a:r>
              <a:rPr lang="en-US" dirty="0" err="1"/>
              <a:t>i</a:t>
            </a:r>
            <a:r>
              <a:rPr lang="en-US" dirty="0"/>
              <a:t> </a:t>
            </a:r>
            <a:r>
              <a:rPr lang="en-US" dirty="0" err="1"/>
              <a:t>beslut</a:t>
            </a:r>
            <a:endParaRPr lang="en-US" dirty="0"/>
          </a:p>
          <a:p>
            <a:pPr eaLnBrk="1" hangingPunct="1"/>
            <a:r>
              <a:rPr lang="en-US" dirty="0" err="1"/>
              <a:t>Reservera</a:t>
            </a:r>
            <a:r>
              <a:rPr lang="en-US" dirty="0"/>
              <a:t> sig, </a:t>
            </a:r>
            <a:r>
              <a:rPr lang="en-US" dirty="0" err="1"/>
              <a:t>även</a:t>
            </a:r>
            <a:r>
              <a:rPr lang="en-US" dirty="0"/>
              <a:t> </a:t>
            </a:r>
            <a:r>
              <a:rPr lang="en-US" dirty="0" err="1"/>
              <a:t>skriftligt</a:t>
            </a:r>
            <a:endParaRPr lang="en-US" dirty="0"/>
          </a:p>
          <a:p>
            <a:pPr eaLnBrk="1" hangingPunct="1"/>
            <a:r>
              <a:rPr lang="en-US" dirty="0" err="1"/>
              <a:t>Få</a:t>
            </a:r>
            <a:r>
              <a:rPr lang="en-US" dirty="0"/>
              <a:t> information </a:t>
            </a:r>
            <a:r>
              <a:rPr lang="en-US" dirty="0" err="1"/>
              <a:t>om</a:t>
            </a:r>
            <a:r>
              <a:rPr lang="en-US" dirty="0"/>
              <a:t> </a:t>
            </a:r>
            <a:r>
              <a:rPr lang="en-US" dirty="0" err="1"/>
              <a:t>verksamheten</a:t>
            </a:r>
            <a:endParaRPr lang="en-US" dirty="0"/>
          </a:p>
          <a:p>
            <a:pPr eaLnBrk="1" hangingPunct="1"/>
            <a:r>
              <a:rPr lang="en-US" dirty="0"/>
              <a:t>Delta </a:t>
            </a:r>
            <a:r>
              <a:rPr lang="en-US" dirty="0" err="1"/>
              <a:t>i</a:t>
            </a:r>
            <a:r>
              <a:rPr lang="en-US" dirty="0"/>
              <a:t> </a:t>
            </a:r>
            <a:r>
              <a:rPr lang="en-US" dirty="0" err="1"/>
              <a:t>kollektivt</a:t>
            </a:r>
            <a:r>
              <a:rPr lang="en-US" dirty="0"/>
              <a:t> </a:t>
            </a:r>
            <a:r>
              <a:rPr lang="en-US" dirty="0" err="1"/>
              <a:t>beslutsfattande</a:t>
            </a:r>
            <a:r>
              <a:rPr lang="en-US" dirty="0"/>
              <a:t> (</a:t>
            </a:r>
            <a:r>
              <a:rPr lang="en-US" dirty="0" err="1"/>
              <a:t>majoritetsbeslut</a:t>
            </a:r>
            <a:r>
              <a:rPr lang="en-US" dirty="0"/>
              <a:t> </a:t>
            </a:r>
            <a:r>
              <a:rPr lang="en-US" dirty="0" err="1"/>
              <a:t>för</a:t>
            </a:r>
            <a:r>
              <a:rPr lang="en-US" dirty="0"/>
              <a:t> </a:t>
            </a:r>
            <a:r>
              <a:rPr lang="en-US" dirty="0" err="1"/>
              <a:t>det</a:t>
            </a:r>
            <a:r>
              <a:rPr lang="en-US" dirty="0"/>
              <a:t> </a:t>
            </a:r>
            <a:r>
              <a:rPr lang="en-US" dirty="0" err="1"/>
              <a:t>mesta</a:t>
            </a:r>
            <a:r>
              <a:rPr lang="en-US" dirty="0"/>
              <a:t>)</a:t>
            </a:r>
          </a:p>
        </p:txBody>
      </p:sp>
      <p:sp>
        <p:nvSpPr>
          <p:cNvPr id="22530" name="Rectangle 2"/>
          <p:cNvSpPr>
            <a:spLocks noGrp="1" noChangeArrowheads="1"/>
          </p:cNvSpPr>
          <p:nvPr>
            <p:ph type="title"/>
          </p:nvPr>
        </p:nvSpPr>
        <p:spPr/>
        <p:txBody>
          <a:bodyPr/>
          <a:lstStyle/>
          <a:p>
            <a:pPr eaLnBrk="1" hangingPunct="1"/>
            <a:r>
              <a:rPr lang="en-US" dirty="0" err="1"/>
              <a:t>Rättigheter</a:t>
            </a:r>
            <a:r>
              <a:rPr lang="en-US" dirty="0"/>
              <a:t> </a:t>
            </a:r>
            <a:r>
              <a:rPr lang="en-US" dirty="0" err="1"/>
              <a:t>vid</a:t>
            </a:r>
            <a:r>
              <a:rPr lang="en-US" dirty="0"/>
              <a:t> </a:t>
            </a:r>
            <a:r>
              <a:rPr lang="en-US" dirty="0" err="1"/>
              <a:t>sammanträdet</a:t>
            </a:r>
            <a:endParaRPr lang="en-US" dirty="0"/>
          </a:p>
        </p:txBody>
      </p:sp>
      <p:pic>
        <p:nvPicPr>
          <p:cNvPr id="3074" name="Picture 2" descr="C:\Program Files (x86)\Microsoft Office\MEDIA\CAGCAT10\j0233018.wmf"/>
          <p:cNvPicPr>
            <a:picLocks noChangeAspect="1" noChangeArrowheads="1"/>
          </p:cNvPicPr>
          <p:nvPr/>
        </p:nvPicPr>
        <p:blipFill>
          <a:blip r:embed="rId3" cstate="print"/>
          <a:srcRect/>
          <a:stretch>
            <a:fillRect/>
          </a:stretch>
        </p:blipFill>
        <p:spPr bwMode="auto">
          <a:xfrm>
            <a:off x="6308539" y="1916833"/>
            <a:ext cx="2189624" cy="2409634"/>
          </a:xfrm>
          <a:prstGeom prst="rect">
            <a:avLst/>
          </a:prstGeom>
          <a:noFill/>
        </p:spPr>
      </p:pic>
      <p:sp>
        <p:nvSpPr>
          <p:cNvPr id="6" name="Platshållare för sidfot 3"/>
          <p:cNvSpPr txBox="1">
            <a:spLocks/>
          </p:cNvSpPr>
          <p:nvPr/>
        </p:nvSpPr>
        <p:spPr>
          <a:xfrm>
            <a:off x="323528" y="6309320"/>
            <a:ext cx="2895600" cy="417575"/>
          </a:xfrm>
          <a:prstGeom prst="rect">
            <a:avLst/>
          </a:prstGeom>
        </p:spPr>
        <p:txBody>
          <a:bodyPr/>
          <a:lstStyle/>
          <a:p>
            <a:pPr defTabSz="914400"/>
            <a:r>
              <a:rPr lang="en-GB" sz="800" b="1" kern="0" cap="all" spc="100" dirty="0" smtClean="0">
                <a:solidFill>
                  <a:prstClr val="white"/>
                </a:solidFill>
                <a:cs typeface="Arial"/>
              </a:rPr>
              <a:t>HÅLLBAR STAD – ÖPPEN FÖR VÄRLDEN </a:t>
            </a:r>
            <a:endParaRPr lang="en-GB" sz="800" b="1" kern="0" cap="all" spc="1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GBG-Stad-Mall_SE_PPT ny grafisk profil">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BGstad-grön">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GBGstad-röd">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turkos">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GBGstad-lila">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1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GBG-Stad-Mall_SE_PPT ny grafisk profil</Template>
  <TotalTime>3135</TotalTime>
  <Words>5336</Words>
  <Application>Microsoft Office PowerPoint</Application>
  <PresentationFormat>Bildspel på skärmen (4:3)</PresentationFormat>
  <Paragraphs>580</Paragraphs>
  <Slides>47</Slides>
  <Notes>27</Notes>
  <HiddenSlides>0</HiddenSlides>
  <MMClips>0</MMClips>
  <ScaleCrop>false</ScaleCrop>
  <HeadingPairs>
    <vt:vector size="4" baseType="variant">
      <vt:variant>
        <vt:lpstr>Tema</vt:lpstr>
      </vt:variant>
      <vt:variant>
        <vt:i4>8</vt:i4>
      </vt:variant>
      <vt:variant>
        <vt:lpstr>Bildrubriker</vt:lpstr>
      </vt:variant>
      <vt:variant>
        <vt:i4>47</vt:i4>
      </vt:variant>
    </vt:vector>
  </HeadingPairs>
  <TitlesOfParts>
    <vt:vector size="55" baseType="lpstr">
      <vt:lpstr>GBG-Stad-Mall_SE_PPT ny grafisk profil</vt:lpstr>
      <vt:lpstr>GBGstad-grön</vt:lpstr>
      <vt:lpstr>GBGstad-röd</vt:lpstr>
      <vt:lpstr>GBGstad-prickar</vt:lpstr>
      <vt:lpstr>GBGstad-turkos</vt:lpstr>
      <vt:lpstr>GBGstad-lila</vt:lpstr>
      <vt:lpstr>GBGstad-avslut</vt:lpstr>
      <vt:lpstr>1_GBGstad-prickar</vt:lpstr>
      <vt:lpstr>Juridiska förutsättningar</vt:lpstr>
      <vt:lpstr>Innehåll</vt:lpstr>
      <vt:lpstr>Vilka lagregler behöver politiker känna till?</vt:lpstr>
      <vt:lpstr>Folksuveränitetsprincipen</vt:lpstr>
      <vt:lpstr>Den kommunala självstyrelsen</vt:lpstr>
      <vt:lpstr>Förtroendevalds rättigheter</vt:lpstr>
      <vt:lpstr>Förtroendevalds huvuduppgift</vt:lpstr>
      <vt:lpstr>Tjänstemännens uppdrag</vt:lpstr>
      <vt:lpstr>Rättigheter vid sammanträdet</vt:lpstr>
      <vt:lpstr>Formella yrkanden</vt:lpstr>
      <vt:lpstr>Materiella yrkanden</vt:lpstr>
      <vt:lpstr>Beslutsordning</vt:lpstr>
      <vt:lpstr>Övning 1</vt:lpstr>
      <vt:lpstr>Beslut och protokoll</vt:lpstr>
      <vt:lpstr>Den kommunala kompetensen </vt:lpstr>
      <vt:lpstr>Principer för kommunal verksamhet</vt:lpstr>
      <vt:lpstr>Några viktiga undantag</vt:lpstr>
      <vt:lpstr>Driftformer</vt:lpstr>
      <vt:lpstr>Nämnder</vt:lpstr>
      <vt:lpstr>Bolag</vt:lpstr>
      <vt:lpstr>Kommunfullmäktiges roll</vt:lpstr>
      <vt:lpstr>Kommunstyrelsens roll</vt:lpstr>
      <vt:lpstr>Överklagbarhet</vt:lpstr>
      <vt:lpstr>Laglighetsprövning</vt:lpstr>
      <vt:lpstr>Förvaltningsbesvär</vt:lpstr>
      <vt:lpstr>Offentlighetsprincipen</vt:lpstr>
      <vt:lpstr>Allmän handling</vt:lpstr>
      <vt:lpstr>Vad är sekretess?</vt:lpstr>
      <vt:lpstr>Sekretessens styrka</vt:lpstr>
      <vt:lpstr>Sekretess i kommunal verksamhet</vt:lpstr>
      <vt:lpstr>Meddelarfriheten</vt:lpstr>
      <vt:lpstr>Detta gäller (i kommunal utrustning)</vt:lpstr>
      <vt:lpstr>Din kommunikation, till exempel e-post</vt:lpstr>
      <vt:lpstr>Tänk på</vt:lpstr>
      <vt:lpstr>Jäv</vt:lpstr>
      <vt:lpstr>Jäv i kommunen</vt:lpstr>
      <vt:lpstr>Jäv i aktiebolag</vt:lpstr>
      <vt:lpstr>Övning 2</vt:lpstr>
      <vt:lpstr>Tänk på</vt:lpstr>
      <vt:lpstr>Upphandling</vt:lpstr>
      <vt:lpstr>Konkurrenskravet kräver</vt:lpstr>
      <vt:lpstr>Tänk på</vt:lpstr>
      <vt:lpstr>Mutlagstiftningen</vt:lpstr>
      <vt:lpstr>Övning  3</vt:lpstr>
      <vt:lpstr>Tänk på</vt:lpstr>
      <vt:lpstr>Övriga tumregler</vt:lpstr>
      <vt:lpstr>Sammanfattning</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ingjac0408</dc:creator>
  <cp:lastModifiedBy>ingjac0408</cp:lastModifiedBy>
  <cp:revision>454</cp:revision>
  <cp:lastPrinted>2014-06-25T13:57:34Z</cp:lastPrinted>
  <dcterms:created xsi:type="dcterms:W3CDTF">2015-01-29T09:15:05Z</dcterms:created>
  <dcterms:modified xsi:type="dcterms:W3CDTF">2015-04-15T10:39:51Z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C1B83E379DD6F49BC1257DE100559745</vt:lpwstr>
  </property>
  <property fmtid="{D5CDD505-2E9C-101B-9397-08002B2CF9AE}" pid="6" name="SW_DocHWND">
    <vt:r8>593496</vt:r8>
  </property>
  <property fmtid="{D5CDD505-2E9C-101B-9397-08002B2CF9AE}" pid="7" name="SW_IntOfficeMacros">
    <vt:lpwstr>Enabled</vt:lpwstr>
  </property>
  <property fmtid="{D5CDD505-2E9C-101B-9397-08002B2CF9AE}" pid="8" name="SW_CustomTitle">
    <vt:lpwstr>SWING Integrator 5 Document</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SWINGINTEGRATOR528105.PPA</vt:lpwstr>
  </property>
</Properties>
</file>